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9"/>
  </p:notesMasterIdLst>
  <p:sldIdLst>
    <p:sldId id="256" r:id="rId2"/>
    <p:sldId id="261" r:id="rId3"/>
    <p:sldId id="262" r:id="rId4"/>
    <p:sldId id="263" r:id="rId5"/>
    <p:sldId id="264" r:id="rId6"/>
    <p:sldId id="265" r:id="rId7"/>
    <p:sldId id="266" r:id="rId8"/>
    <p:sldId id="268" r:id="rId9"/>
    <p:sldId id="269" r:id="rId10"/>
    <p:sldId id="270" r:id="rId11"/>
    <p:sldId id="271" r:id="rId12"/>
    <p:sldId id="272" r:id="rId13"/>
    <p:sldId id="273" r:id="rId14"/>
    <p:sldId id="274" r:id="rId15"/>
    <p:sldId id="275" r:id="rId16"/>
    <p:sldId id="276" r:id="rId17"/>
    <p:sldId id="277" r:id="rId18"/>
    <p:sldId id="278" r:id="rId19"/>
    <p:sldId id="280" r:id="rId20"/>
    <p:sldId id="281" r:id="rId21"/>
    <p:sldId id="282" r:id="rId22"/>
    <p:sldId id="283" r:id="rId23"/>
    <p:sldId id="284" r:id="rId24"/>
    <p:sldId id="285"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Lst>
  <p:sldSz cx="9144000" cy="5143500" type="screen16x9"/>
  <p:notesSz cx="6858000" cy="9144000"/>
  <p:embeddedFontLst>
    <p:embeddedFont>
      <p:font typeface="Helvetica Neue" panose="020B0604020202020204" charset="0"/>
      <p:regular r:id="rId50"/>
      <p:bold r:id="rId51"/>
      <p:italic r:id="rId52"/>
      <p:boldItalic r:id="rId53"/>
    </p:embeddedFont>
    <p:embeddedFont>
      <p:font typeface="Inconsolata" pitchFamily="1" charset="0"/>
      <p:regular r:id="rId54"/>
      <p:bold r:id="rId55"/>
    </p:embeddedFont>
    <p:embeddedFont>
      <p:font typeface="Oswald" panose="00000500000000000000" pitchFamily="2" charset="0"/>
      <p:regular r:id="rId56"/>
      <p:bold r:id="rId57"/>
    </p:embeddedFont>
    <p:embeddedFont>
      <p:font typeface="Proxima Nova" panose="020B060402020202020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
          <p15:clr>
            <a:srgbClr val="9AA0A6"/>
          </p15:clr>
        </p15:guide>
        <p15:guide id="2" pos="130">
          <p15:clr>
            <a:srgbClr val="9AA0A6"/>
          </p15:clr>
        </p15:guide>
        <p15:guide id="3" orient="horz" pos="2914">
          <p15:clr>
            <a:srgbClr val="9AA0A6"/>
          </p15:clr>
        </p15:guide>
        <p15:guide id="4" pos="5649">
          <p15:clr>
            <a:srgbClr val="9AA0A6"/>
          </p15:clr>
        </p15:guide>
        <p15:guide id="5" orient="horz" pos="735">
          <p15:clr>
            <a:srgbClr val="9AA0A6"/>
          </p15:clr>
        </p15:guide>
        <p15:guide id="6" pos="3211">
          <p15:clr>
            <a:srgbClr val="9AA0A6"/>
          </p15:clr>
        </p15:guide>
        <p15:guide id="7" orient="horz" pos="2573">
          <p15:clr>
            <a:srgbClr val="9AA0A6"/>
          </p15:clr>
        </p15:guide>
        <p15:guide id="8" pos="4709">
          <p15:clr>
            <a:srgbClr val="9AA0A6"/>
          </p15:clr>
        </p15:guide>
        <p15:guide id="9" orient="horz" pos="57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A21983-E8AA-46C6-91B8-2FCB024360E9}">
  <a:tblStyle styleId="{17A21983-E8AA-46C6-91B8-2FCB024360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4" y="1062"/>
      </p:cViewPr>
      <p:guideLst>
        <p:guide orient="horz" pos="93"/>
        <p:guide pos="130"/>
        <p:guide orient="horz" pos="2914"/>
        <p:guide pos="5649"/>
        <p:guide orient="horz" pos="735"/>
        <p:guide pos="3211"/>
        <p:guide orient="horz" pos="2573"/>
        <p:guide pos="4709"/>
        <p:guide orient="horz" pos="5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mi.responsivedesign.i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w3schools.com/css/css_rwd_viewport.asp"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earn.shayhowe.com/advanced-html-css/responsive-web-design/#media-querie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w3schools.com/cssref/css3_pr_mediaquery.asp"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ami.responsivedesign.is/" TargetMode="External"/><Relationship Id="rId4" Type="http://schemas.openxmlformats.org/officeDocument/2006/relationships/hyperlink" Target="https://generalassemb.ly/"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mi.responsivedesign.i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3schools.com/cssref/css3_pr_mediaquery.asp"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ami.responsivedesign.is/" TargetMode="External"/><Relationship Id="rId4" Type="http://schemas.openxmlformats.org/officeDocument/2006/relationships/hyperlink" Target="https://generalassemb.ly/"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iamryanyu/vertical-rhythm-make-your-web-content-more-readable-cb719e0f77fc"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w3schools.com/tags/att_source_srcset.as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ensiz.es/phon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dd4fa9b7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dd4fa9b7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d17730df0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d17730df0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f9deaf74e_0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f9deaf74e_0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61c4376a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61c4376a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SzPts val="1100"/>
              <a:buChar char="●"/>
            </a:pPr>
            <a:r>
              <a:rPr lang="en">
                <a:solidFill>
                  <a:schemeClr val="dk1"/>
                </a:solidFill>
                <a:highlight>
                  <a:srgbClr val="FFFF00"/>
                </a:highlight>
              </a:rPr>
              <a:t>The </a:t>
            </a:r>
            <a:r>
              <a:rPr lang="en" u="sng">
                <a:solidFill>
                  <a:schemeClr val="hlink"/>
                </a:solidFill>
                <a:highlight>
                  <a:srgbClr val="FFFF00"/>
                </a:highlight>
                <a:hlinkClick r:id="rId3"/>
              </a:rPr>
              <a:t>http://ami.responsivedesign.is/</a:t>
            </a:r>
            <a:r>
              <a:rPr lang="en">
                <a:solidFill>
                  <a:schemeClr val="dk1"/>
                </a:solidFill>
                <a:highlight>
                  <a:srgbClr val="FFFF00"/>
                </a:highlight>
              </a:rPr>
              <a:t> site displays the major devices and how a website will render on each of them. </a:t>
            </a:r>
            <a:endParaRPr>
              <a:solidFill>
                <a:schemeClr val="dk1"/>
              </a:solidFill>
              <a:highlight>
                <a:srgbClr val="FFFF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f9deaf74e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f9deaf74e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Source: </a:t>
            </a:r>
            <a:r>
              <a:rPr lang="en" u="sng">
                <a:solidFill>
                  <a:srgbClr val="0000FF"/>
                </a:solidFill>
                <a:highlight>
                  <a:schemeClr val="lt1"/>
                </a:highlight>
                <a:latin typeface="Verdana"/>
                <a:ea typeface="Verdana"/>
                <a:cs typeface="Verdana"/>
                <a:sym typeface="Verdana"/>
                <a:hlinkClick r:id="rId3">
                  <a:extLst>
                    <a:ext uri="{A12FA001-AC4F-418D-AE19-62706E023703}">
                      <ahyp:hlinkClr xmlns:ahyp="http://schemas.microsoft.com/office/drawing/2018/hyperlinkcolor" val="tx"/>
                    </a:ext>
                  </a:extLst>
                </a:hlinkClick>
              </a:rPr>
              <a:t>W3School: The Viewport</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TALKING POINTS: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u="sng">
                <a:highlight>
                  <a:srgbClr val="FFFF00"/>
                </a:highlight>
                <a:hlinkClick r:id="rId4"/>
              </a:rPr>
              <a:t>Per Shay Howe</a:t>
            </a:r>
            <a:r>
              <a:rPr lang="en" b="1">
                <a:highlight>
                  <a:srgbClr val="FFFF00"/>
                </a:highlight>
                <a:uFill>
                  <a:noFill/>
                </a:uFill>
                <a:hlinkClick r:id="rId4"/>
              </a:rPr>
              <a:t>: </a:t>
            </a:r>
            <a:r>
              <a:rPr lang="en">
                <a:highlight>
                  <a:srgbClr val="FFFFFF"/>
                </a:highlight>
                <a:latin typeface="Verdana"/>
                <a:ea typeface="Verdana"/>
                <a:cs typeface="Verdana"/>
                <a:sym typeface="Verdana"/>
              </a:rPr>
              <a:t>Using the </a:t>
            </a:r>
            <a:r>
              <a:rPr lang="en" b="1">
                <a:highlight>
                  <a:srgbClr val="FFFFFF"/>
                </a:highlight>
                <a:latin typeface="Courier New"/>
                <a:ea typeface="Courier New"/>
                <a:cs typeface="Courier New"/>
                <a:sym typeface="Courier New"/>
              </a:rPr>
              <a:t>viewport</a:t>
            </a:r>
            <a:r>
              <a:rPr lang="en">
                <a:highlight>
                  <a:srgbClr val="FFFFFF"/>
                </a:highlight>
                <a:latin typeface="Verdana"/>
                <a:ea typeface="Verdana"/>
                <a:cs typeface="Verdana"/>
                <a:sym typeface="Verdana"/>
              </a:rPr>
              <a:t> meta tag with either the </a:t>
            </a:r>
            <a:r>
              <a:rPr lang="en" b="1">
                <a:highlight>
                  <a:srgbClr val="FFFFFF"/>
                </a:highlight>
                <a:latin typeface="Courier New"/>
                <a:ea typeface="Courier New"/>
                <a:cs typeface="Courier New"/>
                <a:sym typeface="Courier New"/>
              </a:rPr>
              <a:t>height</a:t>
            </a:r>
            <a:r>
              <a:rPr lang="en">
                <a:highlight>
                  <a:srgbClr val="FFFFFF"/>
                </a:highlight>
                <a:latin typeface="Verdana"/>
                <a:ea typeface="Verdana"/>
                <a:cs typeface="Verdana"/>
                <a:sym typeface="Verdana"/>
              </a:rPr>
              <a:t> or </a:t>
            </a:r>
            <a:r>
              <a:rPr lang="en" b="1">
                <a:highlight>
                  <a:srgbClr val="FFFFFF"/>
                </a:highlight>
                <a:latin typeface="Courier New"/>
                <a:ea typeface="Courier New"/>
                <a:cs typeface="Courier New"/>
                <a:sym typeface="Courier New"/>
              </a:rPr>
              <a:t>width</a:t>
            </a:r>
            <a:r>
              <a:rPr lang="en">
                <a:highlight>
                  <a:srgbClr val="FFFFFF"/>
                </a:highlight>
                <a:latin typeface="Verdana"/>
                <a:ea typeface="Verdana"/>
                <a:cs typeface="Verdana"/>
                <a:sym typeface="Verdana"/>
              </a:rPr>
              <a:t> values will define the height or width of the viewport, respectively. Each value accepts either a positive integer or keyword. For the </a:t>
            </a:r>
            <a:r>
              <a:rPr lang="en" b="1">
                <a:highlight>
                  <a:srgbClr val="FFFFFF"/>
                </a:highlight>
                <a:latin typeface="Courier New"/>
                <a:ea typeface="Courier New"/>
                <a:cs typeface="Courier New"/>
                <a:sym typeface="Courier New"/>
              </a:rPr>
              <a:t>height</a:t>
            </a:r>
            <a:r>
              <a:rPr lang="en">
                <a:highlight>
                  <a:srgbClr val="FFFFFF"/>
                </a:highlight>
                <a:latin typeface="Verdana"/>
                <a:ea typeface="Verdana"/>
                <a:cs typeface="Verdana"/>
                <a:sym typeface="Verdana"/>
              </a:rPr>
              <a:t> property, the </a:t>
            </a:r>
            <a:r>
              <a:rPr lang="en" b="1">
                <a:solidFill>
                  <a:schemeClr val="dk1"/>
                </a:solidFill>
                <a:highlight>
                  <a:schemeClr val="lt1"/>
                </a:highlight>
                <a:latin typeface="Courier New"/>
                <a:ea typeface="Courier New"/>
                <a:cs typeface="Courier New"/>
                <a:sym typeface="Courier New"/>
              </a:rPr>
              <a:t>device-height</a:t>
            </a:r>
            <a:r>
              <a:rPr lang="en">
                <a:solidFill>
                  <a:schemeClr val="dk1"/>
                </a:solidFill>
                <a:highlight>
                  <a:schemeClr val="lt1"/>
                </a:highlight>
                <a:latin typeface="Verdana"/>
                <a:ea typeface="Verdana"/>
                <a:cs typeface="Verdana"/>
                <a:sym typeface="Verdana"/>
              </a:rPr>
              <a:t> keyword </a:t>
            </a:r>
            <a:r>
              <a:rPr lang="en">
                <a:highlight>
                  <a:srgbClr val="FFFFFF"/>
                </a:highlight>
                <a:latin typeface="Verdana"/>
                <a:ea typeface="Verdana"/>
                <a:cs typeface="Verdana"/>
                <a:sym typeface="Verdana"/>
              </a:rPr>
              <a:t>is accepted, and for the </a:t>
            </a:r>
            <a:r>
              <a:rPr lang="en" b="1">
                <a:highlight>
                  <a:srgbClr val="FFFFFF"/>
                </a:highlight>
                <a:latin typeface="Courier New"/>
                <a:ea typeface="Courier New"/>
                <a:cs typeface="Courier New"/>
                <a:sym typeface="Courier New"/>
              </a:rPr>
              <a:t>width</a:t>
            </a:r>
            <a:r>
              <a:rPr lang="en">
                <a:highlight>
                  <a:srgbClr val="FFFFFF"/>
                </a:highlight>
                <a:latin typeface="Verdana"/>
                <a:ea typeface="Verdana"/>
                <a:cs typeface="Verdana"/>
                <a:sym typeface="Verdana"/>
              </a:rPr>
              <a:t> property the </a:t>
            </a:r>
            <a:r>
              <a:rPr lang="en" b="1">
                <a:highlight>
                  <a:srgbClr val="FFFFFF"/>
                </a:highlight>
                <a:latin typeface="Courier New"/>
                <a:ea typeface="Courier New"/>
                <a:cs typeface="Courier New"/>
                <a:sym typeface="Courier New"/>
              </a:rPr>
              <a:t>device-width</a:t>
            </a:r>
            <a:r>
              <a:rPr lang="en">
                <a:highlight>
                  <a:srgbClr val="FFFFFF"/>
                </a:highlight>
                <a:latin typeface="Verdana"/>
                <a:ea typeface="Verdana"/>
                <a:cs typeface="Verdana"/>
                <a:sym typeface="Verdana"/>
              </a:rPr>
              <a:t> </a:t>
            </a:r>
            <a:r>
              <a:rPr lang="en">
                <a:solidFill>
                  <a:schemeClr val="dk1"/>
                </a:solidFill>
                <a:highlight>
                  <a:schemeClr val="lt1"/>
                </a:highlight>
                <a:latin typeface="Verdana"/>
                <a:ea typeface="Verdana"/>
                <a:cs typeface="Verdana"/>
                <a:sym typeface="Verdana"/>
              </a:rPr>
              <a:t>keyword </a:t>
            </a:r>
            <a:r>
              <a:rPr lang="en">
                <a:highlight>
                  <a:srgbClr val="FFFFFF"/>
                </a:highlight>
                <a:latin typeface="Verdana"/>
                <a:ea typeface="Verdana"/>
                <a:cs typeface="Verdana"/>
                <a:sym typeface="Verdana"/>
              </a:rPr>
              <a:t>is accepted. Using these keywords will inherit the device’s default </a:t>
            </a:r>
            <a:r>
              <a:rPr lang="en" b="1">
                <a:solidFill>
                  <a:schemeClr val="dk1"/>
                </a:solidFill>
                <a:highlight>
                  <a:schemeClr val="lt1"/>
                </a:highlight>
                <a:latin typeface="Courier New"/>
                <a:ea typeface="Courier New"/>
                <a:cs typeface="Courier New"/>
                <a:sym typeface="Courier New"/>
              </a:rPr>
              <a:t>height</a:t>
            </a:r>
            <a:r>
              <a:rPr lang="en">
                <a:highlight>
                  <a:srgbClr val="FFFFFF"/>
                </a:highlight>
                <a:latin typeface="Verdana"/>
                <a:ea typeface="Verdana"/>
                <a:cs typeface="Verdana"/>
                <a:sym typeface="Verdana"/>
              </a:rPr>
              <a:t> and </a:t>
            </a:r>
            <a:r>
              <a:rPr lang="en" b="1">
                <a:solidFill>
                  <a:schemeClr val="dk1"/>
                </a:solidFill>
                <a:highlight>
                  <a:schemeClr val="lt1"/>
                </a:highlight>
                <a:latin typeface="Courier New"/>
                <a:ea typeface="Courier New"/>
                <a:cs typeface="Courier New"/>
                <a:sym typeface="Courier New"/>
              </a:rPr>
              <a:t>width</a:t>
            </a:r>
            <a:r>
              <a:rPr lang="en">
                <a:highlight>
                  <a:srgbClr val="FFFFFF"/>
                </a:highlight>
                <a:latin typeface="Verdana"/>
                <a:ea typeface="Verdana"/>
                <a:cs typeface="Verdana"/>
                <a:sym typeface="Verdana"/>
              </a:rPr>
              <a:t> values.</a:t>
            </a:r>
            <a:endParaRPr>
              <a:solidFill>
                <a:srgbClr val="0000FF"/>
              </a:solidFill>
              <a:highlight>
                <a:srgbClr val="FFFFFF"/>
              </a:highlight>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61c4376a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f61c4376a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f9deaf74e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6f9deaf74e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Source: </a:t>
            </a:r>
            <a:r>
              <a:rPr lang="en" u="sng">
                <a:solidFill>
                  <a:schemeClr val="hlink"/>
                </a:solidFill>
                <a:highlight>
                  <a:srgbClr val="FFFF00"/>
                </a:highlight>
                <a:hlinkClick r:id="rId3"/>
              </a:rPr>
              <a:t>W3School: @media Rule</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A good example to view in DevTools is the H1 on the </a:t>
            </a:r>
            <a:r>
              <a:rPr lang="en" u="sng">
                <a:solidFill>
                  <a:schemeClr val="hlink"/>
                </a:solidFill>
                <a:highlight>
                  <a:srgbClr val="FFFF00"/>
                </a:highlight>
                <a:hlinkClick r:id="rId4"/>
              </a:rPr>
              <a:t>https://generalassemb.ly/</a:t>
            </a:r>
            <a:r>
              <a:rPr lang="en">
                <a:solidFill>
                  <a:schemeClr val="dk1"/>
                </a:solidFill>
                <a:highlight>
                  <a:srgbClr val="FFFF00"/>
                </a:highlight>
              </a:rPr>
              <a:t> site, as it alternates between 2.4rems (min-width:720px) and 2.5rems (mobile).</a:t>
            </a:r>
            <a:endParaRPr>
              <a:solidFill>
                <a:schemeClr val="dk1"/>
              </a:solidFill>
              <a:highlight>
                <a:srgbClr val="FFFF00"/>
              </a:highlight>
            </a:endParaRPr>
          </a:p>
          <a:p>
            <a:pPr marL="0" lvl="0" indent="0" algn="l" rtl="0">
              <a:spcBef>
                <a:spcPts val="0"/>
              </a:spcBef>
              <a:spcAft>
                <a:spcPts val="0"/>
              </a:spcAft>
              <a:buNone/>
            </a:pPr>
            <a:endParaRPr>
              <a:solidFill>
                <a:schemeClr val="dk1"/>
              </a:solidFill>
              <a:highlight>
                <a:srgbClr val="FFFF00"/>
              </a:highlight>
            </a:endParaRPr>
          </a:p>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a:solidFill>
                <a:schemeClr val="dk1"/>
              </a:solidFill>
              <a:highlight>
                <a:srgbClr val="FFFF00"/>
              </a:highlight>
            </a:endParaRPr>
          </a:p>
          <a:p>
            <a:pPr marL="457200" lvl="0" indent="-298450" algn="l" rtl="0">
              <a:spcBef>
                <a:spcPts val="0"/>
              </a:spcBef>
              <a:spcAft>
                <a:spcPts val="0"/>
              </a:spcAft>
              <a:buSzPts val="1100"/>
              <a:buChar char="●"/>
            </a:pPr>
            <a:r>
              <a:rPr lang="en">
                <a:solidFill>
                  <a:schemeClr val="dk1"/>
                </a:solidFill>
                <a:highlight>
                  <a:srgbClr val="FFFF00"/>
                </a:highlight>
              </a:rPr>
              <a:t>Sites such as </a:t>
            </a:r>
            <a:r>
              <a:rPr lang="en" u="sng">
                <a:solidFill>
                  <a:schemeClr val="hlink"/>
                </a:solidFill>
                <a:highlight>
                  <a:srgbClr val="FFFF00"/>
                </a:highlight>
                <a:hlinkClick r:id="rId5"/>
              </a:rPr>
              <a:t>http://ami.responsivedesign.is/</a:t>
            </a:r>
            <a:r>
              <a:rPr lang="en">
                <a:solidFill>
                  <a:schemeClr val="dk1"/>
                </a:solidFill>
                <a:highlight>
                  <a:srgbClr val="FFFF00"/>
                </a:highlight>
              </a:rPr>
              <a:t> are used to test the responsive design implemented by any site accessible via the web.  </a:t>
            </a:r>
            <a:endParaRPr>
              <a:solidFill>
                <a:schemeClr val="dk1"/>
              </a:solidFill>
              <a:highlight>
                <a:srgbClr val="FFFF00"/>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f9deaf74e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6f9deaf74e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SzPts val="1100"/>
              <a:buChar char="●"/>
            </a:pPr>
            <a:r>
              <a:rPr lang="en">
                <a:solidFill>
                  <a:schemeClr val="dk1"/>
                </a:solidFill>
                <a:highlight>
                  <a:srgbClr val="FFFF00"/>
                </a:highlight>
              </a:rPr>
              <a:t>The </a:t>
            </a:r>
            <a:r>
              <a:rPr lang="en" u="sng">
                <a:solidFill>
                  <a:schemeClr val="hlink"/>
                </a:solidFill>
                <a:highlight>
                  <a:srgbClr val="FFFF00"/>
                </a:highlight>
                <a:hlinkClick r:id="rId3"/>
              </a:rPr>
              <a:t>http://ami.responsivedesign.is/</a:t>
            </a:r>
            <a:r>
              <a:rPr lang="en">
                <a:solidFill>
                  <a:schemeClr val="dk1"/>
                </a:solidFill>
                <a:highlight>
                  <a:srgbClr val="FFFF00"/>
                </a:highlight>
              </a:rPr>
              <a:t> site displays the major devices and how a website will render on each of them. </a:t>
            </a:r>
            <a:endParaRPr>
              <a:solidFill>
                <a:schemeClr val="dk1"/>
              </a:solidFill>
              <a:highlight>
                <a:srgbClr val="FF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f9deaf74e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f9deaf74e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Char char="○"/>
            </a:pPr>
            <a:r>
              <a:rPr lang="en" b="1">
                <a:solidFill>
                  <a:schemeClr val="dk1"/>
                </a:solidFill>
                <a:highlight>
                  <a:srgbClr val="FFFF00"/>
                </a:highlight>
              </a:rPr>
              <a:t>Let the students think through whether it’s good to have 3 fixed breakpoints or continuous breakpoints</a:t>
            </a:r>
            <a:endParaRPr b="1">
              <a:solidFill>
                <a:schemeClr val="dk1"/>
              </a:solidFill>
              <a:highlight>
                <a:srgbClr val="FFFF00"/>
              </a:highlight>
            </a:endParaRPr>
          </a:p>
          <a:p>
            <a:pPr marL="914400" lvl="1" indent="-298450" algn="l" rtl="0">
              <a:spcBef>
                <a:spcPts val="0"/>
              </a:spcBef>
              <a:spcAft>
                <a:spcPts val="0"/>
              </a:spcAft>
              <a:buClr>
                <a:schemeClr val="dk1"/>
              </a:buClr>
              <a:buSzPts val="1100"/>
              <a:buChar char="○"/>
            </a:pPr>
            <a:r>
              <a:rPr lang="en" b="1">
                <a:solidFill>
                  <a:schemeClr val="dk1"/>
                </a:solidFill>
                <a:highlight>
                  <a:srgbClr val="FFFF00"/>
                </a:highlight>
              </a:rPr>
              <a:t>Ask them to consider the non-technical aspects</a:t>
            </a:r>
            <a:endParaRPr b="1">
              <a:solidFill>
                <a:schemeClr val="dk1"/>
              </a:solidFill>
              <a:highlight>
                <a:srgbClr val="FFFF00"/>
              </a:highlight>
            </a:endParaRPr>
          </a:p>
          <a:p>
            <a:pPr marL="1371600" lvl="2" indent="-298450" algn="l" rtl="0">
              <a:spcBef>
                <a:spcPts val="0"/>
              </a:spcBef>
              <a:spcAft>
                <a:spcPts val="0"/>
              </a:spcAft>
              <a:buClr>
                <a:schemeClr val="dk1"/>
              </a:buClr>
              <a:buSzPts val="1100"/>
              <a:buChar char="■"/>
            </a:pPr>
            <a:r>
              <a:rPr lang="en" b="1">
                <a:solidFill>
                  <a:schemeClr val="dk1"/>
                </a:solidFill>
                <a:highlight>
                  <a:srgbClr val="FFFF00"/>
                </a:highlight>
              </a:rPr>
              <a:t>3-breakpoints is easier for clients and designers to preview the work</a:t>
            </a:r>
            <a:endParaRPr b="1">
              <a:solidFill>
                <a:schemeClr val="dk1"/>
              </a:solidFill>
              <a:highlight>
                <a:srgbClr val="FFFF00"/>
              </a:highlight>
            </a:endParaRPr>
          </a:p>
          <a:p>
            <a:pPr marL="1371600" lvl="2" indent="-298450" algn="l" rtl="0">
              <a:spcBef>
                <a:spcPts val="0"/>
              </a:spcBef>
              <a:spcAft>
                <a:spcPts val="0"/>
              </a:spcAft>
              <a:buClr>
                <a:schemeClr val="dk1"/>
              </a:buClr>
              <a:buSzPts val="1100"/>
              <a:buChar char="■"/>
            </a:pPr>
            <a:r>
              <a:rPr lang="en" b="1">
                <a:solidFill>
                  <a:schemeClr val="dk1"/>
                </a:solidFill>
                <a:highlight>
                  <a:srgbClr val="FFFF00"/>
                </a:highlight>
              </a:rPr>
              <a:t>Continuous breakpoints allow for a wider range of sizes and possibly better use of screen real estate</a:t>
            </a:r>
            <a:endParaRPr b="1">
              <a:solidFill>
                <a:schemeClr val="dk1"/>
              </a:solidFill>
              <a:highlight>
                <a:srgbClr val="FFFF00"/>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55d59bb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55d59bb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55d59bb9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755d59bb9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d17730df0_0_3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rPr>
              <a:t>DURATION</a:t>
            </a:r>
            <a:r>
              <a:rPr lang="en" sz="1100">
                <a:solidFill>
                  <a:schemeClr val="dk1"/>
                </a:solidFill>
              </a:rPr>
              <a:t>: 1 minute</a:t>
            </a:r>
            <a:endParaRPr sz="1100">
              <a:solidFill>
                <a:schemeClr val="dk1"/>
              </a:solidFill>
            </a:endParaRPr>
          </a:p>
          <a:p>
            <a:pPr marL="0" lvl="0" indent="0" algn="l" rtl="0">
              <a:spcBef>
                <a:spcPts val="900"/>
              </a:spcBef>
              <a:spcAft>
                <a:spcPts val="0"/>
              </a:spcAft>
              <a:buNone/>
            </a:pPr>
            <a:r>
              <a:rPr lang="en" sz="1100" b="1">
                <a:solidFill>
                  <a:schemeClr val="dk1"/>
                </a:solidFill>
              </a:rPr>
              <a:t>TEACHING TIPS:</a:t>
            </a:r>
            <a:endParaRPr sz="1100">
              <a:solidFill>
                <a:schemeClr val="dk1"/>
              </a:solidFill>
            </a:endParaRPr>
          </a:p>
          <a:p>
            <a:pPr marL="457200" lvl="0" indent="-298450" algn="l" rtl="0">
              <a:spcBef>
                <a:spcPts val="900"/>
              </a:spcBef>
              <a:spcAft>
                <a:spcPts val="0"/>
              </a:spcAft>
              <a:buClr>
                <a:schemeClr val="dk1"/>
              </a:buClr>
              <a:buSzPts val="1100"/>
              <a:buChar char="●"/>
            </a:pPr>
            <a:r>
              <a:rPr lang="en" sz="1100">
                <a:solidFill>
                  <a:schemeClr val="dk1"/>
                </a:solidFill>
              </a:rPr>
              <a:t>Learning objectives help frame the lesson and give students an idea of what to expect and focus on.</a:t>
            </a:r>
            <a:endParaRPr sz="1100">
              <a:solidFill>
                <a:schemeClr val="dk1"/>
              </a:solidFill>
            </a:endParaRPr>
          </a:p>
          <a:p>
            <a:pPr marL="457200" lvl="0" indent="-298450" algn="l" rtl="0">
              <a:spcBef>
                <a:spcPts val="0"/>
              </a:spcBef>
              <a:spcAft>
                <a:spcPts val="0"/>
              </a:spcAft>
              <a:buClr>
                <a:schemeClr val="dk1"/>
              </a:buClr>
              <a:buSzPts val="1100"/>
              <a:buChar char="●"/>
            </a:pPr>
            <a:r>
              <a:rPr lang="en" sz="1100">
                <a:solidFill>
                  <a:schemeClr val="dk1"/>
                </a:solidFill>
              </a:rPr>
              <a:t>Explain to students how this lesson fits into the overall course to help them make connections with content from other lessons.</a:t>
            </a:r>
            <a:endParaRPr sz="1100" b="1">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endParaRPr sz="1100" b="1">
              <a:solidFill>
                <a:schemeClr val="dk1"/>
              </a:solidFill>
            </a:endParaRPr>
          </a:p>
        </p:txBody>
      </p:sp>
      <p:sp>
        <p:nvSpPr>
          <p:cNvPr id="331" name="Google Shape;331;g6d17730df0_0_36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f9deaf74e_0_1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6f9deaf74e_0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(Although </a:t>
            </a:r>
            <a:r>
              <a:rPr lang="en" b="1">
                <a:solidFill>
                  <a:schemeClr val="dk1"/>
                </a:solidFill>
                <a:highlight>
                  <a:srgbClr val="FFFF00"/>
                </a:highlight>
                <a:latin typeface="Courier New"/>
                <a:ea typeface="Courier New"/>
                <a:cs typeface="Courier New"/>
                <a:sym typeface="Courier New"/>
              </a:rPr>
              <a:t>speech</a:t>
            </a:r>
            <a:r>
              <a:rPr lang="en">
                <a:solidFill>
                  <a:schemeClr val="dk1"/>
                </a:solidFill>
                <a:highlight>
                  <a:srgbClr val="FFFF00"/>
                </a:highlight>
              </a:rPr>
              <a:t> was just added; it might be interesting to show some accessible examples, if anyone knows of one.)</a:t>
            </a:r>
            <a:endParaRPr>
              <a:solidFill>
                <a:schemeClr val="dk1"/>
              </a:solidFill>
              <a:highlight>
                <a:srgbClr val="FFFF00"/>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f61c4376a3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f61c4376a3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(Although </a:t>
            </a:r>
            <a:r>
              <a:rPr lang="en" b="1">
                <a:solidFill>
                  <a:schemeClr val="dk1"/>
                </a:solidFill>
                <a:highlight>
                  <a:srgbClr val="FFFF00"/>
                </a:highlight>
                <a:latin typeface="Courier New"/>
                <a:ea typeface="Courier New"/>
                <a:cs typeface="Courier New"/>
                <a:sym typeface="Courier New"/>
              </a:rPr>
              <a:t>speech</a:t>
            </a:r>
            <a:r>
              <a:rPr lang="en">
                <a:solidFill>
                  <a:schemeClr val="dk1"/>
                </a:solidFill>
                <a:highlight>
                  <a:srgbClr val="FFFF00"/>
                </a:highlight>
              </a:rPr>
              <a:t> was just added; it might be interesting to show some accessible examples, if anyone knows of one.)</a:t>
            </a:r>
            <a:endParaRPr>
              <a:solidFill>
                <a:schemeClr val="dk1"/>
              </a:solidFill>
              <a:highlight>
                <a:srgbClr val="FFFF00"/>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f9deaf74e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f9deaf74e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Students almost never struggle with this. I’d just comment that most people leave out type now, because everything registers as a screen. </a:t>
            </a:r>
            <a:endParaRPr>
              <a:solidFill>
                <a:schemeClr val="dk1"/>
              </a:solidFill>
              <a:highlight>
                <a:srgbClr val="FFFF00"/>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f61c4376a3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f61c4376a3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Source: </a:t>
            </a:r>
            <a:r>
              <a:rPr lang="en" u="sng">
                <a:solidFill>
                  <a:schemeClr val="hlink"/>
                </a:solidFill>
                <a:highlight>
                  <a:srgbClr val="FFFF00"/>
                </a:highlight>
                <a:hlinkClick r:id="rId3"/>
              </a:rPr>
              <a:t>W3School: @media Rule</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As you walk through this, you might have to draw out some different example devices and outputs on the whiteboard.</a:t>
            </a: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A good example to view in DevTools is the H1 on the </a:t>
            </a:r>
            <a:r>
              <a:rPr lang="en" u="sng">
                <a:solidFill>
                  <a:schemeClr val="hlink"/>
                </a:solidFill>
                <a:highlight>
                  <a:srgbClr val="FFFF00"/>
                </a:highlight>
                <a:hlinkClick r:id="rId4"/>
              </a:rPr>
              <a:t>https://generalassemb.ly/</a:t>
            </a:r>
            <a:r>
              <a:rPr lang="en">
                <a:solidFill>
                  <a:schemeClr val="dk1"/>
                </a:solidFill>
                <a:highlight>
                  <a:srgbClr val="FFFF00"/>
                </a:highlight>
              </a:rPr>
              <a:t> site, as it alternates between 2.4rems (min-width:720px) and 2.5rems (mobile).</a:t>
            </a:r>
            <a:endParaRPr>
              <a:solidFill>
                <a:schemeClr val="dk1"/>
              </a:solidFill>
              <a:highlight>
                <a:srgbClr val="FFFF00"/>
              </a:highlight>
            </a:endParaRPr>
          </a:p>
          <a:p>
            <a:pPr marL="0" lvl="0" indent="0" algn="l" rtl="0">
              <a:spcBef>
                <a:spcPts val="0"/>
              </a:spcBef>
              <a:spcAft>
                <a:spcPts val="0"/>
              </a:spcAft>
              <a:buNone/>
            </a:pPr>
            <a:endParaRPr>
              <a:solidFill>
                <a:schemeClr val="dk1"/>
              </a:solidFill>
              <a:highlight>
                <a:srgbClr val="FFFF00"/>
              </a:highlight>
            </a:endParaRPr>
          </a:p>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a:solidFill>
                <a:schemeClr val="dk1"/>
              </a:solidFill>
              <a:highlight>
                <a:srgbClr val="FFFF00"/>
              </a:highlight>
            </a:endParaRPr>
          </a:p>
          <a:p>
            <a:pPr marL="457200" lvl="0" indent="-298450" algn="l" rtl="0">
              <a:spcBef>
                <a:spcPts val="0"/>
              </a:spcBef>
              <a:spcAft>
                <a:spcPts val="0"/>
              </a:spcAft>
              <a:buSzPts val="1100"/>
              <a:buChar char="●"/>
            </a:pPr>
            <a:r>
              <a:rPr lang="en">
                <a:solidFill>
                  <a:schemeClr val="dk1"/>
                </a:solidFill>
                <a:highlight>
                  <a:srgbClr val="FFFF00"/>
                </a:highlight>
              </a:rPr>
              <a:t>Sites such as </a:t>
            </a:r>
            <a:r>
              <a:rPr lang="en" u="sng">
                <a:solidFill>
                  <a:schemeClr val="hlink"/>
                </a:solidFill>
                <a:highlight>
                  <a:srgbClr val="FFFF00"/>
                </a:highlight>
                <a:hlinkClick r:id="rId5"/>
              </a:rPr>
              <a:t>http://ami.responsivedesign.is/</a:t>
            </a:r>
            <a:r>
              <a:rPr lang="en">
                <a:solidFill>
                  <a:schemeClr val="dk1"/>
                </a:solidFill>
                <a:highlight>
                  <a:srgbClr val="FFFF00"/>
                </a:highlight>
              </a:rPr>
              <a:t> are used to test the responsive design implemented by any site accessible via the web.  </a:t>
            </a:r>
            <a:endParaRPr>
              <a:solidFill>
                <a:schemeClr val="dk1"/>
              </a:solidFill>
              <a:highlight>
                <a:srgbClr val="FFFF00"/>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f9deaf74e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f9deaf74e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lnSpc>
                <a:spcPct val="115000"/>
              </a:lnSpc>
              <a:spcBef>
                <a:spcPts val="0"/>
              </a:spcBef>
              <a:spcAft>
                <a:spcPts val="0"/>
              </a:spcAft>
              <a:buClr>
                <a:schemeClr val="dk1"/>
              </a:buClr>
              <a:buSzPts val="1100"/>
              <a:buChar char="●"/>
            </a:pPr>
            <a:r>
              <a:rPr lang="en" sz="1800">
                <a:solidFill>
                  <a:schemeClr val="dk1"/>
                </a:solidFill>
                <a:latin typeface="Proxima Nova"/>
                <a:ea typeface="Proxima Nova"/>
                <a:cs typeface="Proxima Nova"/>
                <a:sym typeface="Proxima Nova"/>
              </a:rPr>
              <a:t>Some developers put all mobile/tablet styles in a separate sheet. Others prefer inline responsive styles so they can better track what's going with an element on a per-style basis. Both methods work. </a:t>
            </a:r>
            <a:endParaRPr sz="1800">
              <a:solidFill>
                <a:schemeClr val="dk1"/>
              </a:solidFill>
              <a:latin typeface="Proxima Nova"/>
              <a:ea typeface="Proxima Nova"/>
              <a:cs typeface="Proxima Nova"/>
              <a:sym typeface="Proxima Nova"/>
            </a:endParaRPr>
          </a:p>
          <a:p>
            <a:pPr marL="457200" lvl="0" indent="-342900" algn="l" rtl="0">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Separate style sheets are rarely used anymore, with the rise of Sass (a CSS preprocessor that favors inline media queries) and Angular/React/Vue (component-based JavaScript frameworks).</a:t>
            </a:r>
            <a:endParaRPr sz="1800">
              <a:solidFill>
                <a:schemeClr val="dk1"/>
              </a:solidFill>
              <a:latin typeface="Proxima Nova"/>
              <a:ea typeface="Proxima Nova"/>
              <a:cs typeface="Proxima Nova"/>
              <a:sym typeface="Proxima No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5d59bb9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5d59bb9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55d59bb9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55d59bb9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The first answer is 32px. The second answer is 64px, as the </a:t>
            </a:r>
            <a:r>
              <a:rPr lang="en" b="1">
                <a:solidFill>
                  <a:schemeClr val="dk1"/>
                </a:solidFill>
                <a:highlight>
                  <a:srgbClr val="FFFF00"/>
                </a:highlight>
              </a:rPr>
              <a:t>direct</a:t>
            </a:r>
            <a:r>
              <a:rPr lang="en">
                <a:solidFill>
                  <a:schemeClr val="dk1"/>
                </a:solidFill>
                <a:highlight>
                  <a:srgbClr val="FFFF00"/>
                </a:highlight>
              </a:rPr>
              <a:t> parent’s font size is now 32px. We can use </a:t>
            </a:r>
            <a:r>
              <a:rPr lang="en" b="1">
                <a:solidFill>
                  <a:schemeClr val="dk1"/>
                </a:solidFill>
                <a:highlight>
                  <a:srgbClr val="FFFF00"/>
                </a:highlight>
              </a:rPr>
              <a:t>rem</a:t>
            </a:r>
            <a:r>
              <a:rPr lang="en">
                <a:solidFill>
                  <a:schemeClr val="dk1"/>
                </a:solidFill>
                <a:highlight>
                  <a:srgbClr val="FFFF00"/>
                </a:highlight>
              </a:rPr>
              <a:t> to avoid the nesting issue if we’d prefer to always work relative to a single value for the whole document; we’ll </a:t>
            </a:r>
            <a:r>
              <a:rPr lang="en" b="1">
                <a:solidFill>
                  <a:schemeClr val="dk1"/>
                </a:solidFill>
                <a:highlight>
                  <a:srgbClr val="FFFF00"/>
                </a:highlight>
              </a:rPr>
              <a:t>rem</a:t>
            </a:r>
            <a:r>
              <a:rPr lang="en">
                <a:solidFill>
                  <a:schemeClr val="dk1"/>
                </a:solidFill>
                <a:highlight>
                  <a:srgbClr val="FFFF00"/>
                </a:highlight>
              </a:rPr>
              <a:t> discuss later.</a:t>
            </a:r>
            <a:endParaRPr>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f9deaf74e_0_2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f9deaf74e_0_2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You can talk about vertical rhythm as a possible deep-dive topic for visual design-oriented students or those considering UX design as a specific application of the course’s skills.</a:t>
            </a: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Here’s </a:t>
            </a:r>
            <a:r>
              <a:rPr lang="en" u="sng">
                <a:solidFill>
                  <a:schemeClr val="hlink"/>
                </a:solidFill>
                <a:highlight>
                  <a:srgbClr val="FFFF00"/>
                </a:highlight>
                <a:hlinkClick r:id="rId3"/>
              </a:rPr>
              <a:t>a good article</a:t>
            </a:r>
            <a:r>
              <a:rPr lang="en">
                <a:solidFill>
                  <a:schemeClr val="dk1"/>
                </a:solidFill>
                <a:highlight>
                  <a:srgbClr val="FFFF00"/>
                </a:highlight>
              </a:rPr>
              <a:t> on vertical rhythm.</a:t>
            </a:r>
            <a:endParaRPr>
              <a:solidFill>
                <a:schemeClr val="dk1"/>
              </a:solidFill>
              <a:highlight>
                <a:srgbClr val="FFFF00"/>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6f9deaf74e_0_2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6f9deaf74e_0_2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6f9deaf74e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6f9deaf74e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One of the pitfalls of </a:t>
            </a:r>
            <a:r>
              <a:rPr lang="en" b="1">
                <a:solidFill>
                  <a:schemeClr val="dk1"/>
                </a:solidFill>
                <a:highlight>
                  <a:srgbClr val="FFFF00"/>
                </a:highlight>
                <a:latin typeface="Courier New"/>
                <a:ea typeface="Courier New"/>
                <a:cs typeface="Courier New"/>
                <a:sym typeface="Courier New"/>
              </a:rPr>
              <a:t>ems</a:t>
            </a:r>
            <a:r>
              <a:rPr lang="en">
                <a:solidFill>
                  <a:schemeClr val="dk1"/>
                </a:solidFill>
                <a:highlight>
                  <a:srgbClr val="FFFF00"/>
                </a:highlight>
              </a:rPr>
              <a:t> is nested values, which compound each other and make tweaks brittle and difficult to track down</a:t>
            </a: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In this example, the </a:t>
            </a:r>
            <a:r>
              <a:rPr lang="en" b="1">
                <a:solidFill>
                  <a:schemeClr val="dk1"/>
                </a:solidFill>
                <a:highlight>
                  <a:srgbClr val="FFFF00"/>
                </a:highlight>
                <a:latin typeface="Courier New"/>
                <a:ea typeface="Courier New"/>
                <a:cs typeface="Courier New"/>
                <a:sym typeface="Courier New"/>
              </a:rPr>
              <a:t>h2</a:t>
            </a:r>
            <a:r>
              <a:rPr lang="en">
                <a:solidFill>
                  <a:schemeClr val="dk1"/>
                </a:solidFill>
                <a:highlight>
                  <a:srgbClr val="FFFF00"/>
                </a:highlight>
              </a:rPr>
              <a:t> is 1.1x as large as the font size of the </a:t>
            </a:r>
            <a:r>
              <a:rPr lang="en" b="1">
                <a:solidFill>
                  <a:schemeClr val="dk1"/>
                </a:solidFill>
                <a:highlight>
                  <a:srgbClr val="FFFF00"/>
                </a:highlight>
                <a:latin typeface="Courier New"/>
                <a:ea typeface="Courier New"/>
                <a:cs typeface="Courier New"/>
                <a:sym typeface="Courier New"/>
              </a:rPr>
              <a:t>div</a:t>
            </a:r>
            <a:r>
              <a:rPr lang="en">
                <a:solidFill>
                  <a:schemeClr val="dk1"/>
                </a:solidFill>
                <a:highlight>
                  <a:srgbClr val="FFFF00"/>
                </a:highlight>
              </a:rPr>
              <a:t>, which is itself 1.6x as large as the font size of the </a:t>
            </a:r>
            <a:r>
              <a:rPr lang="en" b="1">
                <a:solidFill>
                  <a:schemeClr val="dk1"/>
                </a:solidFill>
                <a:highlight>
                  <a:srgbClr val="FFFF00"/>
                </a:highlight>
                <a:latin typeface="Courier New"/>
                <a:ea typeface="Courier New"/>
                <a:cs typeface="Courier New"/>
                <a:sym typeface="Courier New"/>
              </a:rPr>
              <a:t>body</a:t>
            </a:r>
            <a:r>
              <a:rPr lang="en">
                <a:solidFill>
                  <a:schemeClr val="dk1"/>
                </a:solidFill>
                <a:highlight>
                  <a:srgbClr val="FFFF00"/>
                </a:highlight>
              </a:rPr>
              <a:t> (12px).</a:t>
            </a:r>
            <a:endParaRPr>
              <a:solidFill>
                <a:schemeClr val="dk1"/>
              </a:solidFill>
              <a:highlight>
                <a:srgbClr val="FFFF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62836b6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62836b6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f61c4376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f61c4376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f9deaf74e_0_2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f9deaf74e_0_2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61c4376a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61c4376a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6f9deaf74e_0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6f9deaf74e_0_2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FF"/>
                </a:highlight>
              </a:rPr>
              <a:t>TEACHING TIPS:</a:t>
            </a:r>
            <a:endParaRPr b="1">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FF"/>
                </a:highlight>
              </a:rPr>
              <a:t>This should more intuitively line up with students’ expectations.</a:t>
            </a:r>
            <a:endParaRPr>
              <a:solidFill>
                <a:schemeClr val="dk1"/>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f9deaf74e_0_2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f9deaf74e_0_2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55d59bb9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55d59bb9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755d59bb9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755d59bb9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755d59bb9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755d59bb9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Walking through these might lead to a code-along you want to do to demo some of this. If you let students go long enough, bring everyone back and talk through what’s going on. There aren’t wrong answers to this; just have them explore. The biggest thing to examine is how to make flex and grid be responsive. Also, look at the floated image.</a:t>
            </a:r>
            <a:endParaRPr>
              <a:solidFill>
                <a:schemeClr val="dk1"/>
              </a:solidFill>
              <a:highlight>
                <a:srgbClr val="FFFF00"/>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55d59bb9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755d59bb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755d59bb9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755d59bb9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TALKING POINTS: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The width of the container is the maximum amount of width the image can take up, so they stay in sync. The automatic height adjusts to keep the height of the image in sync with the changing width. Together, the image responds without warping or stretching.</a:t>
            </a:r>
            <a:endParaRPr>
              <a:solidFill>
                <a:schemeClr val="dk1"/>
              </a:solidFill>
              <a:highlight>
                <a:srgbClr val="FFFF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9deaf74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9deaf7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55d59bb9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55d59bb9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Source: </a:t>
            </a:r>
            <a:r>
              <a:rPr lang="en" u="sng">
                <a:solidFill>
                  <a:schemeClr val="hlink"/>
                </a:solidFill>
                <a:hlinkClick r:id="rId3"/>
              </a:rPr>
              <a:t>https://www.w3schools.com/tags/att_source_srcset.asp</a:t>
            </a:r>
            <a:endParaRPr b="1">
              <a:solidFill>
                <a:schemeClr val="dk1"/>
              </a:solidFill>
              <a:highlight>
                <a:srgbClr val="FFFF00"/>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55d59bb9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55d59bb9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55d59bb9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55d59bb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55d59bb9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755d59bb9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61c4376a3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f61c4376a3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61c4376a3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61c4376a3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highlight>
                  <a:srgbClr val="FFFF00"/>
                </a:highlight>
              </a:rPr>
              <a:t>TEACHING TIPS:</a:t>
            </a:r>
            <a:endParaRPr b="1">
              <a:solidFill>
                <a:schemeClr val="dk1"/>
              </a:solidFill>
              <a:highlight>
                <a:srgbClr val="FFFF00"/>
              </a:highlight>
            </a:endParaRPr>
          </a:p>
          <a:p>
            <a:pPr marL="0" lvl="0" indent="0" algn="l" rtl="0">
              <a:spcBef>
                <a:spcPts val="0"/>
              </a:spcBef>
              <a:spcAft>
                <a:spcPts val="0"/>
              </a:spcAft>
              <a:buNone/>
            </a:pPr>
            <a:endParaRPr b="1">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Spend some time with the students talking about hamburger and kabob menus.  </a:t>
            </a:r>
            <a:endParaRPr>
              <a:solidFill>
                <a:schemeClr val="dk1"/>
              </a:solidFill>
              <a:highlight>
                <a:srgbClr val="FFFF00"/>
              </a:highlight>
            </a:endParaRPr>
          </a:p>
          <a:p>
            <a:pPr marL="457200" lvl="0" indent="-298450" algn="l" rtl="0">
              <a:spcBef>
                <a:spcPts val="0"/>
              </a:spcBef>
              <a:spcAft>
                <a:spcPts val="0"/>
              </a:spcAft>
              <a:buClr>
                <a:schemeClr val="dk1"/>
              </a:buClr>
              <a:buSzPts val="1100"/>
              <a:buChar char="●"/>
            </a:pPr>
            <a:r>
              <a:rPr lang="en">
                <a:solidFill>
                  <a:schemeClr val="dk1"/>
                </a:solidFill>
                <a:highlight>
                  <a:srgbClr val="FFFF00"/>
                </a:highlight>
              </a:rPr>
              <a:t>Make sure they pseudo-code the mechanics</a:t>
            </a:r>
            <a:endParaRPr>
              <a:solidFill>
                <a:schemeClr val="dk1"/>
              </a:solidFill>
              <a:highlight>
                <a:srgbClr val="FFFF00"/>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6c1f37182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6c1f37182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dd4fa9b7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dd4fa9b7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9deaf74e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9deaf74e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f9deaf74e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f9deaf74e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b11465d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b11465d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TALKING POINTS: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Mobile devices stick to one item per horizontal space and rely on vertical scrolling instead. The nav bar becomes the “hamburger” three-line icon, which reveals a vertical menu when tapped. Go to the site and check it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f9deaf74e_0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f9deaf74e_0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Source</a:t>
            </a:r>
            <a:r>
              <a:rPr lang="en">
                <a:solidFill>
                  <a:schemeClr val="dk1"/>
                </a:solidFill>
              </a:rPr>
              <a:t>: </a:t>
            </a:r>
            <a:r>
              <a:rPr lang="en" u="sng">
                <a:solidFill>
                  <a:schemeClr val="hlink"/>
                </a:solidFill>
                <a:hlinkClick r:id="rId3"/>
              </a:rPr>
              <a:t>http://screensiz.es/phone</a:t>
            </a:r>
            <a:endParaRPr>
              <a:solidFill>
                <a:schemeClr val="dk1"/>
              </a:solidFill>
            </a:endParaRPr>
          </a:p>
          <a:p>
            <a:pPr marL="0" lvl="0" indent="0" algn="l" rtl="0">
              <a:spcBef>
                <a:spcPts val="0"/>
              </a:spcBef>
              <a:spcAft>
                <a:spcPts val="0"/>
              </a:spcAft>
              <a:buNone/>
            </a:pPr>
            <a:endParaRPr b="1">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61c4376a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61c4376a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lor Palette">
  <p:cSld name="CUSTOM_13">
    <p:spTree>
      <p:nvGrpSpPr>
        <p:cNvPr id="1" name="Shape 18"/>
        <p:cNvGrpSpPr/>
        <p:nvPr/>
      </p:nvGrpSpPr>
      <p:grpSpPr>
        <a:xfrm>
          <a:off x="0" y="0"/>
          <a:ext cx="0" cy="0"/>
          <a:chOff x="0" y="0"/>
          <a:chExt cx="0" cy="0"/>
        </a:xfrm>
      </p:grpSpPr>
      <p:sp>
        <p:nvSpPr>
          <p:cNvPr id="19" name="Google Shape;19;p3"/>
          <p:cNvSpPr/>
          <p:nvPr/>
        </p:nvSpPr>
        <p:spPr>
          <a:xfrm>
            <a:off x="-20550" y="-31500"/>
            <a:ext cx="616500" cy="5206500"/>
          </a:xfrm>
          <a:prstGeom prst="rect">
            <a:avLst/>
          </a:prstGeom>
          <a:solidFill>
            <a:srgbClr val="E51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rot="-5400000">
            <a:off x="-2186700" y="2323498"/>
            <a:ext cx="4948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1" name="Google Shape;21;p3"/>
          <p:cNvSpPr txBox="1"/>
          <p:nvPr/>
        </p:nvSpPr>
        <p:spPr>
          <a:xfrm>
            <a:off x="979500" y="91871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2" name="Google Shape;22;p3"/>
          <p:cNvSpPr txBox="1"/>
          <p:nvPr/>
        </p:nvSpPr>
        <p:spPr>
          <a:xfrm>
            <a:off x="3108300" y="283325"/>
            <a:ext cx="5578500" cy="56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3" name="Google Shape;23;p3"/>
          <p:cNvSpPr txBox="1"/>
          <p:nvPr/>
        </p:nvSpPr>
        <p:spPr>
          <a:xfrm>
            <a:off x="979500" y="280375"/>
            <a:ext cx="236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rgbClr val="222222"/>
                </a:solidFill>
                <a:latin typeface="Proxima Nova"/>
                <a:ea typeface="Proxima Nova"/>
                <a:cs typeface="Proxima Nova"/>
                <a:sym typeface="Proxima Nova"/>
              </a:rPr>
              <a:t>Color Palette</a:t>
            </a:r>
            <a:endParaRPr sz="2600" b="1">
              <a:latin typeface="Proxima Nova"/>
              <a:ea typeface="Proxima Nova"/>
              <a:cs typeface="Proxima Nova"/>
              <a:sym typeface="Proxima Nova"/>
            </a:endParaRPr>
          </a:p>
        </p:txBody>
      </p:sp>
      <p:sp>
        <p:nvSpPr>
          <p:cNvPr id="24" name="Google Shape;24;p3"/>
          <p:cNvSpPr/>
          <p:nvPr/>
        </p:nvSpPr>
        <p:spPr>
          <a:xfrm>
            <a:off x="1086475" y="1338944"/>
            <a:ext cx="1030500" cy="1030500"/>
          </a:xfrm>
          <a:prstGeom prst="ellipse">
            <a:avLst/>
          </a:prstGeom>
          <a:solidFill>
            <a:srgbClr val="E51B2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RED</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5" name="Google Shape;25;p3"/>
          <p:cNvSpPr/>
          <p:nvPr/>
        </p:nvSpPr>
        <p:spPr>
          <a:xfrm>
            <a:off x="2345725" y="1338944"/>
            <a:ext cx="1030500" cy="1030500"/>
          </a:xfrm>
          <a:prstGeom prst="ellipse">
            <a:avLst/>
          </a:prstGeom>
          <a:solidFill>
            <a:srgbClr val="0000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Proxima Nova"/>
                <a:ea typeface="Proxima Nova"/>
                <a:cs typeface="Proxima Nova"/>
                <a:sym typeface="Proxima Nova"/>
              </a:rPr>
              <a:t>BLACK</a:t>
            </a:r>
            <a:endParaRPr sz="12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3604988" y="1338944"/>
            <a:ext cx="1030500" cy="10305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200" b="1">
                <a:latin typeface="Proxima Nova"/>
                <a:ea typeface="Proxima Nova"/>
                <a:cs typeface="Proxima Nova"/>
                <a:sym typeface="Proxima Nova"/>
              </a:rPr>
              <a:t>WHITE</a:t>
            </a:r>
            <a:endParaRPr sz="12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7" name="Google Shape;27;p3"/>
          <p:cNvSpPr txBox="1"/>
          <p:nvPr/>
        </p:nvSpPr>
        <p:spPr>
          <a:xfrm>
            <a:off x="979500"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8" name="Google Shape;28;p3"/>
          <p:cNvSpPr/>
          <p:nvPr/>
        </p:nvSpPr>
        <p:spPr>
          <a:xfrm>
            <a:off x="2984925" y="3039674"/>
            <a:ext cx="874800" cy="874800"/>
          </a:xfrm>
          <a:prstGeom prst="ellipse">
            <a:avLst/>
          </a:prstGeom>
          <a:solidFill>
            <a:srgbClr val="FFDB00"/>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latin typeface="Proxima Nova"/>
                <a:ea typeface="Proxima Nova"/>
                <a:cs typeface="Proxima Nova"/>
                <a:sym typeface="Proxima Nova"/>
              </a:rPr>
              <a:t>YELLOW</a:t>
            </a: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29" name="Google Shape;29;p3"/>
          <p:cNvSpPr/>
          <p:nvPr/>
        </p:nvSpPr>
        <p:spPr>
          <a:xfrm>
            <a:off x="2039631" y="3039674"/>
            <a:ext cx="874800" cy="874800"/>
          </a:xfrm>
          <a:prstGeom prst="ellipse">
            <a:avLst/>
          </a:prstGeom>
          <a:solidFill>
            <a:schemeClr val="lt2"/>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TEAL</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0" name="Google Shape;30;p3"/>
          <p:cNvSpPr txBox="1"/>
          <p:nvPr/>
        </p:nvSpPr>
        <p:spPr>
          <a:xfrm>
            <a:off x="4148175" y="2570363"/>
            <a:ext cx="26076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1" name="Google Shape;31;p3"/>
          <p:cNvSpPr/>
          <p:nvPr/>
        </p:nvSpPr>
        <p:spPr>
          <a:xfrm>
            <a:off x="1086479" y="3039675"/>
            <a:ext cx="874800" cy="874800"/>
          </a:xfrm>
          <a:prstGeom prst="ellipse">
            <a:avLst/>
          </a:prstGeom>
          <a:solidFill>
            <a:srgbClr val="00A7BD"/>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br>
              <a:rPr lang="en" sz="1000" b="1">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2" name="Google Shape;32;p3"/>
          <p:cNvSpPr/>
          <p:nvPr/>
        </p:nvSpPr>
        <p:spPr>
          <a:xfrm>
            <a:off x="4275066" y="3039675"/>
            <a:ext cx="810600" cy="810600"/>
          </a:xfrm>
          <a:prstGeom prst="ellipse">
            <a:avLst/>
          </a:prstGeom>
          <a:solidFill>
            <a:srgbClr val="70B0FA"/>
          </a:solid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endParaRPr sz="1000" b="1">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3" name="Google Shape;33;p3"/>
          <p:cNvSpPr/>
          <p:nvPr/>
        </p:nvSpPr>
        <p:spPr>
          <a:xfrm>
            <a:off x="5214357" y="3039675"/>
            <a:ext cx="810600" cy="810600"/>
          </a:xfrm>
          <a:prstGeom prst="ellipse">
            <a:avLst/>
          </a:prstGeom>
          <a:solidFill>
            <a:srgbClr val="3D6BD4"/>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Proxima Nova"/>
                <a:ea typeface="Proxima Nova"/>
                <a:cs typeface="Proxima Nova"/>
                <a:sym typeface="Proxima Nova"/>
              </a:rPr>
              <a:t>BLUE</a:t>
            </a:r>
            <a:endParaRPr sz="1000" b="1">
              <a:solidFill>
                <a:srgbClr val="FFFFFF"/>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4" name="Google Shape;34;p3"/>
          <p:cNvSpPr txBox="1"/>
          <p:nvPr/>
        </p:nvSpPr>
        <p:spPr>
          <a:xfrm>
            <a:off x="831625" y="4237900"/>
            <a:ext cx="80112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Proxima Nova"/>
                <a:ea typeface="Proxima Nova"/>
                <a:cs typeface="Proxima Nova"/>
                <a:sym typeface="Proxima Nova"/>
              </a:rPr>
              <a:t>*When applying to charts and graphics, suggested color preference is to start from the left (Light Teal) and move over to the right (Blue). </a:t>
            </a:r>
            <a:endParaRPr sz="1000" b="1">
              <a:latin typeface="Proxima Nova"/>
              <a:ea typeface="Proxima Nova"/>
              <a:cs typeface="Proxima Nova"/>
              <a:sym typeface="Proxima Nova"/>
            </a:endParaRPr>
          </a:p>
        </p:txBody>
      </p:sp>
      <p:sp>
        <p:nvSpPr>
          <p:cNvPr id="35" name="Google Shape;35;p3"/>
          <p:cNvSpPr txBox="1"/>
          <p:nvPr/>
        </p:nvSpPr>
        <p:spPr>
          <a:xfrm>
            <a:off x="949526" y="3214344"/>
            <a:ext cx="1148700" cy="3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TEAL</a:t>
            </a:r>
            <a:endParaRPr sz="1000" b="1">
              <a:latin typeface="Proxima Nova"/>
              <a:ea typeface="Proxima Nova"/>
              <a:cs typeface="Proxima Nova"/>
              <a:sym typeface="Proxima Nova"/>
            </a:endParaRPr>
          </a:p>
        </p:txBody>
      </p:sp>
      <p:sp>
        <p:nvSpPr>
          <p:cNvPr id="36" name="Google Shape;36;p3"/>
          <p:cNvSpPr txBox="1"/>
          <p:nvPr/>
        </p:nvSpPr>
        <p:spPr>
          <a:xfrm>
            <a:off x="4148175" y="3201525"/>
            <a:ext cx="1064400" cy="29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Proxima Nova"/>
                <a:ea typeface="Proxima Nova"/>
                <a:cs typeface="Proxima Nova"/>
                <a:sym typeface="Proxima Nova"/>
              </a:rPr>
              <a:t>LIGHT BLUE</a:t>
            </a:r>
            <a:endParaRPr sz="1000" b="1">
              <a:latin typeface="Proxima Nova"/>
              <a:ea typeface="Proxima Nova"/>
              <a:cs typeface="Proxima Nova"/>
              <a:sym typeface="Proxima Nova"/>
            </a:endParaRPr>
          </a:p>
        </p:txBody>
      </p:sp>
      <p:sp>
        <p:nvSpPr>
          <p:cNvPr id="37" name="Google Shape;37;p3"/>
          <p:cNvSpPr/>
          <p:nvPr/>
        </p:nvSpPr>
        <p:spPr>
          <a:xfrm>
            <a:off x="6308725" y="1063850"/>
            <a:ext cx="2115000" cy="235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txBox="1"/>
          <p:nvPr/>
        </p:nvSpPr>
        <p:spPr>
          <a:xfrm>
            <a:off x="6244513" y="1047513"/>
            <a:ext cx="1749900" cy="2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39" name="Google Shape;39;p3"/>
          <p:cNvSpPr txBox="1"/>
          <p:nvPr/>
        </p:nvSpPr>
        <p:spPr>
          <a:xfrm>
            <a:off x="6357625" y="1403275"/>
            <a:ext cx="2017200" cy="16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lang="en" sz="1200" i="1">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lang="en" sz="1200" b="1">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lang="en" sz="1200" b="1">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0" name="Google Shape;40;p3"/>
          <p:cNvCxnSpPr/>
          <p:nvPr/>
        </p:nvCxnSpPr>
        <p:spPr>
          <a:xfrm>
            <a:off x="1080425" y="4157175"/>
            <a:ext cx="7665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Quote ">
  <p:cSld name="CUSTOM_4">
    <p:spTree>
      <p:nvGrpSpPr>
        <p:cNvPr id="1" name="Shape 92"/>
        <p:cNvGrpSpPr/>
        <p:nvPr/>
      </p:nvGrpSpPr>
      <p:grpSpPr>
        <a:xfrm>
          <a:off x="0" y="0"/>
          <a:ext cx="0" cy="0"/>
          <a:chOff x="0" y="0"/>
          <a:chExt cx="0" cy="0"/>
        </a:xfrm>
      </p:grpSpPr>
      <p:cxnSp>
        <p:nvCxnSpPr>
          <p:cNvPr id="93" name="Google Shape;93;p12"/>
          <p:cNvCxnSpPr/>
          <p:nvPr/>
        </p:nvCxnSpPr>
        <p:spPr>
          <a:xfrm>
            <a:off x="1399725" y="1762588"/>
            <a:ext cx="2638200" cy="0"/>
          </a:xfrm>
          <a:prstGeom prst="straightConnector1">
            <a:avLst/>
          </a:prstGeom>
          <a:noFill/>
          <a:ln w="9525" cap="flat" cmpd="sng">
            <a:solidFill>
              <a:srgbClr val="E41A23"/>
            </a:solidFill>
            <a:prstDash val="solid"/>
            <a:round/>
            <a:headEnd type="none" w="med" len="med"/>
            <a:tailEnd type="none" w="med" len="med"/>
          </a:ln>
        </p:spPr>
      </p:cxnSp>
      <p:cxnSp>
        <p:nvCxnSpPr>
          <p:cNvPr id="94" name="Google Shape;94;p12"/>
          <p:cNvCxnSpPr/>
          <p:nvPr/>
        </p:nvCxnSpPr>
        <p:spPr>
          <a:xfrm>
            <a:off x="4913975" y="1762588"/>
            <a:ext cx="2638200" cy="0"/>
          </a:xfrm>
          <a:prstGeom prst="straightConnector1">
            <a:avLst/>
          </a:prstGeom>
          <a:noFill/>
          <a:ln w="9525" cap="flat" cmpd="sng">
            <a:solidFill>
              <a:srgbClr val="E41A23"/>
            </a:solidFill>
            <a:prstDash val="solid"/>
            <a:round/>
            <a:headEnd type="none" w="med" len="med"/>
            <a:tailEnd type="none" w="med" len="med"/>
          </a:ln>
        </p:spPr>
      </p:cxnSp>
      <p:sp>
        <p:nvSpPr>
          <p:cNvPr id="95" name="Google Shape;95;p12"/>
          <p:cNvSpPr txBox="1"/>
          <p:nvPr/>
        </p:nvSpPr>
        <p:spPr>
          <a:xfrm>
            <a:off x="4057900" y="1301188"/>
            <a:ext cx="836100" cy="6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6" name="Google Shape;96;p12"/>
          <p:cNvSpPr txBox="1">
            <a:spLocks noGrp="1"/>
          </p:cNvSpPr>
          <p:nvPr>
            <p:ph type="title"/>
          </p:nvPr>
        </p:nvSpPr>
        <p:spPr>
          <a:xfrm>
            <a:off x="1403050" y="2027913"/>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97" name="Google Shape;97;p12"/>
          <p:cNvSpPr txBox="1">
            <a:spLocks noGrp="1"/>
          </p:cNvSpPr>
          <p:nvPr>
            <p:ph type="subTitle" idx="1"/>
          </p:nvPr>
        </p:nvSpPr>
        <p:spPr>
          <a:xfrm>
            <a:off x="2249725" y="3285818"/>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chemeClr val="dk2"/>
                </a:solidFill>
              </a:defRPr>
            </a:lvl1pPr>
            <a:lvl2pPr lvl="1" algn="ctr" rtl="0">
              <a:spcBef>
                <a:spcPts val="1600"/>
              </a:spcBef>
              <a:spcAft>
                <a:spcPts val="0"/>
              </a:spcAft>
              <a:buNone/>
              <a:defRPr>
                <a:solidFill>
                  <a:schemeClr val="dk2"/>
                </a:solidFill>
              </a:defRPr>
            </a:lvl2pPr>
            <a:lvl3pPr lvl="2" algn="ctr" rtl="0">
              <a:spcBef>
                <a:spcPts val="1600"/>
              </a:spcBef>
              <a:spcAft>
                <a:spcPts val="0"/>
              </a:spcAft>
              <a:buNone/>
              <a:defRPr>
                <a:solidFill>
                  <a:schemeClr val="dk2"/>
                </a:solidFill>
              </a:defRPr>
            </a:lvl3pPr>
            <a:lvl4pPr lvl="3" algn="ctr" rtl="0">
              <a:spcBef>
                <a:spcPts val="1600"/>
              </a:spcBef>
              <a:spcAft>
                <a:spcPts val="0"/>
              </a:spcAft>
              <a:buNone/>
              <a:defRPr>
                <a:solidFill>
                  <a:schemeClr val="dk2"/>
                </a:solidFill>
              </a:defRPr>
            </a:lvl4pPr>
            <a:lvl5pPr lvl="4" algn="ctr" rtl="0">
              <a:spcBef>
                <a:spcPts val="1600"/>
              </a:spcBef>
              <a:spcAft>
                <a:spcPts val="0"/>
              </a:spcAft>
              <a:buNone/>
              <a:defRPr>
                <a:solidFill>
                  <a:schemeClr val="dk2"/>
                </a:solidFill>
              </a:defRPr>
            </a:lvl5pPr>
            <a:lvl6pPr lvl="5" algn="ctr" rtl="0">
              <a:spcBef>
                <a:spcPts val="1600"/>
              </a:spcBef>
              <a:spcAft>
                <a:spcPts val="0"/>
              </a:spcAft>
              <a:buNone/>
              <a:defRPr>
                <a:solidFill>
                  <a:schemeClr val="dk2"/>
                </a:solidFill>
              </a:defRPr>
            </a:lvl6pPr>
            <a:lvl7pPr lvl="6" algn="ctr" rtl="0">
              <a:spcBef>
                <a:spcPts val="1600"/>
              </a:spcBef>
              <a:spcAft>
                <a:spcPts val="0"/>
              </a:spcAft>
              <a:buNone/>
              <a:defRPr>
                <a:solidFill>
                  <a:schemeClr val="dk2"/>
                </a:solidFill>
              </a:defRPr>
            </a:lvl7pPr>
            <a:lvl8pPr lvl="7" algn="ctr" rtl="0">
              <a:spcBef>
                <a:spcPts val="1600"/>
              </a:spcBef>
              <a:spcAft>
                <a:spcPts val="0"/>
              </a:spcAft>
              <a:buNone/>
              <a:defRPr>
                <a:solidFill>
                  <a:schemeClr val="dk2"/>
                </a:solidFill>
              </a:defRPr>
            </a:lvl8pPr>
            <a:lvl9pPr lvl="8" algn="ctr" rtl="0">
              <a:spcBef>
                <a:spcPts val="1600"/>
              </a:spcBef>
              <a:spcAft>
                <a:spcPts val="1600"/>
              </a:spcAft>
              <a:buNone/>
              <a:defRPr>
                <a:solidFill>
                  <a:schemeClr val="dk2"/>
                </a:solidFill>
              </a:defRPr>
            </a:lvl9pPr>
          </a:lstStyle>
          <a:p>
            <a:endParaRPr/>
          </a:p>
        </p:txBody>
      </p:sp>
      <p:sp>
        <p:nvSpPr>
          <p:cNvPr id="98" name="Google Shape;98;p1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99" name="Google Shape;99;p1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Quote  + Headshot">
  <p:cSld name="CUSTOM_4_2">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3"/>
          <p:cNvSpPr txBox="1">
            <a:spLocks noGrp="1"/>
          </p:cNvSpPr>
          <p:nvPr>
            <p:ph type="subTitle" idx="1"/>
          </p:nvPr>
        </p:nvSpPr>
        <p:spPr>
          <a:xfrm>
            <a:off x="2249725" y="3220006"/>
            <a:ext cx="4539600" cy="55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solidFill>
                  <a:srgbClr val="E51B24"/>
                </a:solidFill>
              </a:defRPr>
            </a:lvl1pPr>
            <a:lvl2pPr lvl="1" algn="ctr" rtl="0">
              <a:spcBef>
                <a:spcPts val="1600"/>
              </a:spcBef>
              <a:spcAft>
                <a:spcPts val="0"/>
              </a:spcAft>
              <a:buNone/>
              <a:defRPr sz="1100">
                <a:solidFill>
                  <a:srgbClr val="E51B24"/>
                </a:solidFill>
              </a:defRPr>
            </a:lvl2pPr>
            <a:lvl3pPr lvl="2" algn="ctr" rtl="0">
              <a:spcBef>
                <a:spcPts val="1600"/>
              </a:spcBef>
              <a:spcAft>
                <a:spcPts val="0"/>
              </a:spcAft>
              <a:buNone/>
              <a:defRPr sz="1100">
                <a:solidFill>
                  <a:srgbClr val="E51B24"/>
                </a:solidFill>
              </a:defRPr>
            </a:lvl3pPr>
            <a:lvl4pPr lvl="3" algn="ctr" rtl="0">
              <a:spcBef>
                <a:spcPts val="1600"/>
              </a:spcBef>
              <a:spcAft>
                <a:spcPts val="0"/>
              </a:spcAft>
              <a:buNone/>
              <a:defRPr sz="1100">
                <a:solidFill>
                  <a:srgbClr val="E51B24"/>
                </a:solidFill>
              </a:defRPr>
            </a:lvl4pPr>
            <a:lvl5pPr lvl="4" algn="ctr" rtl="0">
              <a:spcBef>
                <a:spcPts val="1600"/>
              </a:spcBef>
              <a:spcAft>
                <a:spcPts val="0"/>
              </a:spcAft>
              <a:buNone/>
              <a:defRPr sz="1100">
                <a:solidFill>
                  <a:srgbClr val="E51B24"/>
                </a:solidFill>
              </a:defRPr>
            </a:lvl5pPr>
            <a:lvl6pPr lvl="5" algn="ctr" rtl="0">
              <a:spcBef>
                <a:spcPts val="1600"/>
              </a:spcBef>
              <a:spcAft>
                <a:spcPts val="0"/>
              </a:spcAft>
              <a:buNone/>
              <a:defRPr sz="1100">
                <a:solidFill>
                  <a:srgbClr val="E51B24"/>
                </a:solidFill>
              </a:defRPr>
            </a:lvl6pPr>
            <a:lvl7pPr lvl="6" algn="ctr" rtl="0">
              <a:spcBef>
                <a:spcPts val="1600"/>
              </a:spcBef>
              <a:spcAft>
                <a:spcPts val="0"/>
              </a:spcAft>
              <a:buNone/>
              <a:defRPr sz="1100">
                <a:solidFill>
                  <a:srgbClr val="E51B24"/>
                </a:solidFill>
              </a:defRPr>
            </a:lvl7pPr>
            <a:lvl8pPr lvl="7" algn="ctr" rtl="0">
              <a:spcBef>
                <a:spcPts val="1600"/>
              </a:spcBef>
              <a:spcAft>
                <a:spcPts val="0"/>
              </a:spcAft>
              <a:buNone/>
              <a:defRPr sz="1100">
                <a:solidFill>
                  <a:srgbClr val="E51B24"/>
                </a:solidFill>
              </a:defRPr>
            </a:lvl8pPr>
            <a:lvl9pPr lvl="8" algn="ctr" rtl="0">
              <a:spcBef>
                <a:spcPts val="1600"/>
              </a:spcBef>
              <a:spcAft>
                <a:spcPts val="1600"/>
              </a:spcAft>
              <a:buNone/>
              <a:defRPr sz="1100">
                <a:solidFill>
                  <a:srgbClr val="E51B24"/>
                </a:solidFill>
              </a:defRPr>
            </a:lvl9pPr>
          </a:lstStyle>
          <a:p>
            <a:endParaRPr/>
          </a:p>
        </p:txBody>
      </p:sp>
      <p:sp>
        <p:nvSpPr>
          <p:cNvPr id="103" name="Google Shape;103;p1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104" name="Google Shape;104;p13"/>
          <p:cNvSpPr/>
          <p:nvPr/>
        </p:nvSpPr>
        <p:spPr>
          <a:xfrm>
            <a:off x="4047013" y="1247650"/>
            <a:ext cx="881100" cy="881100"/>
          </a:xfrm>
          <a:prstGeom prst="ellipse">
            <a:avLst/>
          </a:prstGeom>
          <a:solidFill>
            <a:srgbClr val="EFEFE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w="9525" cap="flat" cmpd="sng">
            <a:solidFill>
              <a:srgbClr val="E41A23"/>
            </a:solidFill>
            <a:prstDash val="solid"/>
            <a:round/>
            <a:headEnd type="none" w="med" len="med"/>
            <a:tailEnd type="none" w="med" len="med"/>
          </a:ln>
        </p:spPr>
      </p:cxnSp>
      <p:cxnSp>
        <p:nvCxnSpPr>
          <p:cNvPr id="106" name="Google Shape;106;p13"/>
          <p:cNvCxnSpPr/>
          <p:nvPr/>
        </p:nvCxnSpPr>
        <p:spPr>
          <a:xfrm>
            <a:off x="5103425" y="1762588"/>
            <a:ext cx="2472000" cy="0"/>
          </a:xfrm>
          <a:prstGeom prst="straightConnector1">
            <a:avLst/>
          </a:prstGeom>
          <a:noFill/>
          <a:ln w="9525" cap="flat" cmpd="sng">
            <a:solidFill>
              <a:srgbClr val="E41A23"/>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 Quote - No Attribution">
  <p:cSld name="CUSTOM_4_1">
    <p:spTree>
      <p:nvGrpSpPr>
        <p:cNvPr id="1" name="Shape 107"/>
        <p:cNvGrpSpPr/>
        <p:nvPr/>
      </p:nvGrpSpPr>
      <p:grpSpPr>
        <a:xfrm>
          <a:off x="0" y="0"/>
          <a:ext cx="0" cy="0"/>
          <a:chOff x="0" y="0"/>
          <a:chExt cx="0" cy="0"/>
        </a:xfrm>
      </p:grpSpPr>
      <p:cxnSp>
        <p:nvCxnSpPr>
          <p:cNvPr id="108" name="Google Shape;108;p14"/>
          <p:cNvCxnSpPr/>
          <p:nvPr/>
        </p:nvCxnSpPr>
        <p:spPr>
          <a:xfrm>
            <a:off x="1678950" y="1863425"/>
            <a:ext cx="5786100" cy="0"/>
          </a:xfrm>
          <a:prstGeom prst="straightConnector1">
            <a:avLst/>
          </a:prstGeom>
          <a:noFill/>
          <a:ln w="9525" cap="flat" cmpd="sng">
            <a:solidFill>
              <a:srgbClr val="E41A23"/>
            </a:solidFill>
            <a:prstDash val="solid"/>
            <a:round/>
            <a:headEnd type="none" w="med" len="med"/>
            <a:tailEnd type="none" w="med" len="med"/>
          </a:ln>
        </p:spPr>
      </p:cxnSp>
      <p:sp>
        <p:nvSpPr>
          <p:cNvPr id="109" name="Google Shape;109;p14"/>
          <p:cNvSpPr txBox="1">
            <a:spLocks noGrp="1"/>
          </p:cNvSpPr>
          <p:nvPr>
            <p:ph type="title"/>
          </p:nvPr>
        </p:nvSpPr>
        <p:spPr>
          <a:xfrm>
            <a:off x="1403050" y="2128750"/>
            <a:ext cx="6149100" cy="12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10" name="Google Shape;110;p1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11" name="Google Shape;111;p1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Horizontal Color Block Black">
  <p:cSld name="CUSTOM_6_1_1_1_1_1">
    <p:spTree>
      <p:nvGrpSpPr>
        <p:cNvPr id="1" name="Shape 112"/>
        <p:cNvGrpSpPr/>
        <p:nvPr/>
      </p:nvGrpSpPr>
      <p:grpSpPr>
        <a:xfrm>
          <a:off x="0" y="0"/>
          <a:ext cx="0" cy="0"/>
          <a:chOff x="0" y="0"/>
          <a:chExt cx="0" cy="0"/>
        </a:xfrm>
      </p:grpSpPr>
      <p:sp>
        <p:nvSpPr>
          <p:cNvPr id="113" name="Google Shape;113;p15"/>
          <p:cNvSpPr/>
          <p:nvPr/>
        </p:nvSpPr>
        <p:spPr>
          <a:xfrm>
            <a:off x="0" y="2540700"/>
            <a:ext cx="9144000" cy="260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16" name="Google Shape;116;p15"/>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18" name="Google Shape;118;p1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19" name="Google Shape;119;p15"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Horizontal Color Block Red">
  <p:cSld name="CUSTOM_6_1_1_1_1_1_1">
    <p:spTree>
      <p:nvGrpSpPr>
        <p:cNvPr id="1" name="Shape 120"/>
        <p:cNvGrpSpPr/>
        <p:nvPr/>
      </p:nvGrpSpPr>
      <p:grpSpPr>
        <a:xfrm>
          <a:off x="0" y="0"/>
          <a:ext cx="0" cy="0"/>
          <a:chOff x="0" y="0"/>
          <a:chExt cx="0" cy="0"/>
        </a:xfrm>
      </p:grpSpPr>
      <p:sp>
        <p:nvSpPr>
          <p:cNvPr id="121" name="Google Shape;121;p16"/>
          <p:cNvSpPr/>
          <p:nvPr/>
        </p:nvSpPr>
        <p:spPr>
          <a:xfrm>
            <a:off x="0" y="2540700"/>
            <a:ext cx="9144000" cy="260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txBox="1"/>
          <p:nvPr/>
        </p:nvSpPr>
        <p:spPr>
          <a:xfrm>
            <a:off x="442475" y="1106825"/>
            <a:ext cx="5465400" cy="28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4" name="Google Shape;124;p16"/>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algn="r" rtl="0">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126" name="Google Shape;126;p1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Solo Activity + Timer">
  <p:cSld name="TITLE_AND_BODY_1_2_2_2">
    <p:spTree>
      <p:nvGrpSpPr>
        <p:cNvPr id="1" name="Shape 128"/>
        <p:cNvGrpSpPr/>
        <p:nvPr/>
      </p:nvGrpSpPr>
      <p:grpSpPr>
        <a:xfrm>
          <a:off x="0" y="0"/>
          <a:ext cx="0" cy="0"/>
          <a:chOff x="0" y="0"/>
          <a:chExt cx="0" cy="0"/>
        </a:xfrm>
      </p:grpSpPr>
      <p:sp>
        <p:nvSpPr>
          <p:cNvPr id="129" name="Google Shape;129;p17"/>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31" name="Google Shape;131;p1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2" name="Google Shape;132;p1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3" name="Google Shape;133;p1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34" name="Google Shape;134;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5" name="Google Shape;135;p17"/>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36" name="Google Shape;136;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7" name="Google Shape;137;p17"/>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38" name="Google Shape;138;p17"/>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Solo Activity">
  <p:cSld name="TITLE_AND_BODY_1_2_2_2_2">
    <p:spTree>
      <p:nvGrpSpPr>
        <p:cNvPr id="1" name="Shape 139"/>
        <p:cNvGrpSpPr/>
        <p:nvPr/>
      </p:nvGrpSpPr>
      <p:grpSpPr>
        <a:xfrm>
          <a:off x="0" y="0"/>
          <a:ext cx="0" cy="0"/>
          <a:chOff x="0" y="0"/>
          <a:chExt cx="0" cy="0"/>
        </a:xfrm>
      </p:grpSpPr>
      <p:sp>
        <p:nvSpPr>
          <p:cNvPr id="140" name="Google Shape;140;p18"/>
          <p:cNvSpPr/>
          <p:nvPr/>
        </p:nvSpPr>
        <p:spPr>
          <a:xfrm>
            <a:off x="125" y="50"/>
            <a:ext cx="9144000" cy="801300"/>
          </a:xfrm>
          <a:prstGeom prst="rect">
            <a:avLst/>
          </a:prstGeom>
          <a:solidFill>
            <a:srgbClr val="FFD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2" name="Google Shape;142;p1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43" name="Google Shape;143;p1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4" name="Google Shape;144;p1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5" name="Google Shape;145;p1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46" name="Google Shape;146;p1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47" name="Google Shape;147;p18"/>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 Pairs Exercise + Timer">
  <p:cSld name="TITLE_AND_BODY_1_2_2_2_1">
    <p:spTree>
      <p:nvGrpSpPr>
        <p:cNvPr id="1" name="Shape 148"/>
        <p:cNvGrpSpPr/>
        <p:nvPr/>
      </p:nvGrpSpPr>
      <p:grpSpPr>
        <a:xfrm>
          <a:off x="0" y="0"/>
          <a:ext cx="0" cy="0"/>
          <a:chOff x="0" y="0"/>
          <a:chExt cx="0" cy="0"/>
        </a:xfrm>
      </p:grpSpPr>
      <p:sp>
        <p:nvSpPr>
          <p:cNvPr id="149" name="Google Shape;149;p19"/>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1" name="Google Shape;151;p19"/>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52" name="Google Shape;152;p19"/>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53" name="Google Shape;153;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4" name="Google Shape;154;p19"/>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55" name="Google Shape;155;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6" name="Google Shape;156;p1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57" name="Google Shape;157;p1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Pairs Exercise">
  <p:cSld name="TITLE_AND_BODY_1_2_2_2_1_2">
    <p:spTree>
      <p:nvGrpSpPr>
        <p:cNvPr id="1"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162" name="Google Shape;162;p20"/>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65" name="Google Shape;165;p2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 Group Exercise">
  <p:cSld name="TITLE_AND_BODY_1_2_2_2_1_1_4">
    <p:spTree>
      <p:nvGrpSpPr>
        <p:cNvPr id="1"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22"/>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79" name="Google Shape;179;p22"/>
          <p:cNvSpPr txBox="1"/>
          <p:nvPr/>
        </p:nvSpPr>
        <p:spPr>
          <a:xfrm>
            <a:off x="119639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0" name="Google Shape;180;p22"/>
          <p:cNvSpPr txBox="1">
            <a:spLocks noGrp="1"/>
          </p:cNvSpPr>
          <p:nvPr>
            <p:ph type="title"/>
          </p:nvPr>
        </p:nvSpPr>
        <p:spPr>
          <a:xfrm>
            <a:off x="119640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sz="2400" b="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83" name="Google Shape;183;p2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hank You Slide_1">
    <p:spTree>
      <p:nvGrpSpPr>
        <p:cNvPr id="1" name="Shape 41"/>
        <p:cNvGrpSpPr/>
        <p:nvPr/>
      </p:nvGrpSpPr>
      <p:grpSpPr>
        <a:xfrm>
          <a:off x="0" y="0"/>
          <a:ext cx="0" cy="0"/>
          <a:chOff x="0" y="0"/>
          <a:chExt cx="0" cy="0"/>
        </a:xfrm>
      </p:grpSpPr>
      <p:sp>
        <p:nvSpPr>
          <p:cNvPr id="42" name="Google Shape;42;p4"/>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44" name="Google Shape;44;p4"/>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45" name="Google Shape;45;p4"/>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46" name="Google Shape;46;p4"/>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txBox="1">
            <a:spLocks noGrp="1"/>
          </p:cNvSpPr>
          <p:nvPr>
            <p:ph type="title"/>
          </p:nvPr>
        </p:nvSpPr>
        <p:spPr>
          <a:xfrm>
            <a:off x="457200" y="1777050"/>
            <a:ext cx="7967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a:endParaRPr/>
          </a:p>
        </p:txBody>
      </p:sp>
      <p:sp>
        <p:nvSpPr>
          <p:cNvPr id="48" name="Google Shape;48;p4"/>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49" name="Google Shape;49;p4"/>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 Discussion Prompt + Timer">
  <p:cSld name="TITLE_AND_BODY_1_2_2_2_1_1_1_1_1">
    <p:spTree>
      <p:nvGrpSpPr>
        <p:cNvPr id="1" name="Shape 184"/>
        <p:cNvGrpSpPr/>
        <p:nvPr/>
      </p:nvGrpSpPr>
      <p:grpSpPr>
        <a:xfrm>
          <a:off x="0" y="0"/>
          <a:ext cx="0" cy="0"/>
          <a:chOff x="0" y="0"/>
          <a:chExt cx="0" cy="0"/>
        </a:xfrm>
      </p:grpSpPr>
      <p:sp>
        <p:nvSpPr>
          <p:cNvPr id="185" name="Google Shape;185;p23"/>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87" name="Google Shape;187;p23"/>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8" name="Google Shape;188;p23"/>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89" name="Google Shape;189;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0" name="Google Shape;190;p23"/>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191" name="Google Shape;191;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2" name="Google Shape;192;p23"/>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193" name="Google Shape;193;p2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Discussion Prompt">
  <p:cSld name="TITLE_AND_BODY_1_2_2_2_1_1_1_1_1_1">
    <p:spTree>
      <p:nvGrpSpPr>
        <p:cNvPr id="1"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7" name="Google Shape;197;p2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01" name="Google Shape;201;p2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9. Guided Walk-Through + Timer">
  <p:cSld name="TITLE_AND_BODY_1_2_2_2_1_1_1_1_2">
    <p:spTree>
      <p:nvGrpSpPr>
        <p:cNvPr id="1" name="Shape 202"/>
        <p:cNvGrpSpPr/>
        <p:nvPr/>
      </p:nvGrpSpPr>
      <p:grpSpPr>
        <a:xfrm>
          <a:off x="0" y="0"/>
          <a:ext cx="0" cy="0"/>
          <a:chOff x="0" y="0"/>
          <a:chExt cx="0" cy="0"/>
        </a:xfrm>
      </p:grpSpPr>
      <p:sp>
        <p:nvSpPr>
          <p:cNvPr id="203" name="Google Shape;203;p25"/>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5"/>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06" name="Google Shape;206;p25"/>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7" name="Google Shape;207;p2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08" name="Google Shape;208;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09" name="Google Shape;209;p2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10" name="Google Shape;210;p25"/>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11" name="Google Shape;211;p25"/>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2" name="Google Shape;212;p25"/>
          <p:cNvSpPr txBox="1">
            <a:spLocks noGrp="1"/>
          </p:cNvSpPr>
          <p:nvPr>
            <p:ph type="subTitle" idx="4"/>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 Guided Walk-Through">
  <p:cSld name="TITLE_AND_BODY_1_2_2_2_1_1_1_1_2_1">
    <p:spTree>
      <p:nvGrpSpPr>
        <p:cNvPr id="1" name="Shape 213"/>
        <p:cNvGrpSpPr/>
        <p:nvPr/>
      </p:nvGrpSpPr>
      <p:grpSpPr>
        <a:xfrm>
          <a:off x="0" y="0"/>
          <a:ext cx="0" cy="0"/>
          <a:chOff x="0" y="0"/>
          <a:chExt cx="0" cy="0"/>
        </a:xfrm>
      </p:grpSpPr>
      <p:sp>
        <p:nvSpPr>
          <p:cNvPr id="214" name="Google Shape;214;p26"/>
          <p:cNvSpPr/>
          <p:nvPr/>
        </p:nvSpPr>
        <p:spPr>
          <a:xfrm>
            <a:off x="125" y="-4750"/>
            <a:ext cx="9144000" cy="8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16" name="Google Shape;216;p26"/>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17" name="Google Shape;217;p26"/>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8" name="Google Shape;218;p2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pic>
        <p:nvPicPr>
          <p:cNvPr id="219" name="Google Shape;219;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0" name="Google Shape;220;p26"/>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1" name="Google Shape;221;p26"/>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 Example or case study + Timer">
  <p:cSld name="BLANK_2">
    <p:spTree>
      <p:nvGrpSpPr>
        <p:cNvPr id="1" name="Shape 222"/>
        <p:cNvGrpSpPr/>
        <p:nvPr/>
      </p:nvGrpSpPr>
      <p:grpSpPr>
        <a:xfrm>
          <a:off x="0" y="0"/>
          <a:ext cx="0" cy="0"/>
          <a:chOff x="0" y="0"/>
          <a:chExt cx="0" cy="0"/>
        </a:xfrm>
      </p:grpSpPr>
      <p:sp>
        <p:nvSpPr>
          <p:cNvPr id="223" name="Google Shape;223;p27"/>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25" name="Google Shape;225;p27"/>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6" name="Google Shape;226;p27"/>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27" name="Google Shape;227;p27"/>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28" name="Google Shape;228;p2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29" name="Google Shape;229;p27"/>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30" name="Google Shape;230;p27"/>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solidFill>
                  <a:srgbClr val="FFFFFF"/>
                </a:solidFill>
              </a:defRPr>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31" name="Google Shape;231;p27"/>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 Example or case study">
  <p:cSld name="BLANK_2_2">
    <p:spTree>
      <p:nvGrpSpPr>
        <p:cNvPr id="1"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b="0">
                <a:solidFill>
                  <a:schemeClr val="lt1"/>
                </a:solidFill>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35" name="Google Shape;235;p28"/>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37" name="Google Shape;237;p2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38" name="Google Shape;238;p2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2. Trivia">
  <p:cSld name="TITLE_AND_BODY_2">
    <p:bg>
      <p:bgPr>
        <a:solidFill>
          <a:srgbClr val="222222"/>
        </a:solidFill>
        <a:effectLst/>
      </p:bgPr>
    </p:bg>
    <p:spTree>
      <p:nvGrpSpPr>
        <p:cNvPr id="1" name="Shape 240"/>
        <p:cNvGrpSpPr/>
        <p:nvPr/>
      </p:nvGrpSpPr>
      <p:grpSpPr>
        <a:xfrm>
          <a:off x="0" y="0"/>
          <a:ext cx="0" cy="0"/>
          <a:chOff x="0" y="0"/>
          <a:chExt cx="0" cy="0"/>
        </a:xfrm>
      </p:grpSpPr>
      <p:sp>
        <p:nvSpPr>
          <p:cNvPr id="241" name="Google Shape;241;p29"/>
          <p:cNvSpPr txBox="1">
            <a:spLocks noGrp="1"/>
          </p:cNvSpPr>
          <p:nvPr>
            <p:ph type="subTitle" idx="1"/>
          </p:nvPr>
        </p:nvSpPr>
        <p:spPr>
          <a:xfrm>
            <a:off x="7880125" y="401625"/>
            <a:ext cx="917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b="1">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a:endParaRPr/>
          </a:p>
        </p:txBody>
      </p:sp>
      <p:pic>
        <p:nvPicPr>
          <p:cNvPr id="242" name="Google Shape;242;p29"/>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43" name="Google Shape;243;p29"/>
          <p:cNvSpPr txBox="1">
            <a:spLocks noGrp="1"/>
          </p:cNvSpPr>
          <p:nvPr>
            <p:ph type="title"/>
          </p:nvPr>
        </p:nvSpPr>
        <p:spPr>
          <a:xfrm>
            <a:off x="457200" y="280375"/>
            <a:ext cx="7065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a:endParaRPr/>
          </a:p>
        </p:txBody>
      </p:sp>
      <p:sp>
        <p:nvSpPr>
          <p:cNvPr id="244" name="Google Shape;244;p2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body" idx="2"/>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30200" rtl="0">
              <a:spcBef>
                <a:spcPts val="1600"/>
              </a:spcBef>
              <a:spcAft>
                <a:spcPts val="0"/>
              </a:spcAft>
              <a:buClr>
                <a:srgbClr val="FFFFFF"/>
              </a:buClr>
              <a:buSzPts val="16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04800" rtl="0">
              <a:spcBef>
                <a:spcPts val="1600"/>
              </a:spcBef>
              <a:spcAft>
                <a:spcPts val="0"/>
              </a:spcAft>
              <a:buClr>
                <a:srgbClr val="FFFFFF"/>
              </a:buClr>
              <a:buSzPts val="1200"/>
              <a:buChar char="●"/>
              <a:defRPr>
                <a:solidFill>
                  <a:srgbClr val="FFFFFF"/>
                </a:solidFill>
              </a:defRPr>
            </a:lvl4pPr>
            <a:lvl5pPr marL="2286000" lvl="4" indent="-304800" rtl="0">
              <a:spcBef>
                <a:spcPts val="1600"/>
              </a:spcBef>
              <a:spcAft>
                <a:spcPts val="0"/>
              </a:spcAft>
              <a:buClr>
                <a:srgbClr val="FFFFFF"/>
              </a:buClr>
              <a:buSzPts val="1200"/>
              <a:buChar char="○"/>
              <a:defRPr>
                <a:solidFill>
                  <a:srgbClr val="FFFFFF"/>
                </a:solidFill>
              </a:defRPr>
            </a:lvl5pPr>
            <a:lvl6pPr marL="2743200" lvl="5" indent="-304800" rtl="0">
              <a:spcBef>
                <a:spcPts val="1600"/>
              </a:spcBef>
              <a:spcAft>
                <a:spcPts val="0"/>
              </a:spcAft>
              <a:buClr>
                <a:srgbClr val="FFFFFF"/>
              </a:buClr>
              <a:buSzPts val="1200"/>
              <a:buChar char="■"/>
              <a:defRPr>
                <a:solidFill>
                  <a:srgbClr val="FFFFFF"/>
                </a:solidFill>
              </a:defRPr>
            </a:lvl6pPr>
            <a:lvl7pPr marL="3200400" lvl="6" indent="-304800" rtl="0">
              <a:spcBef>
                <a:spcPts val="1600"/>
              </a:spcBef>
              <a:spcAft>
                <a:spcPts val="0"/>
              </a:spcAft>
              <a:buClr>
                <a:srgbClr val="FFFFFF"/>
              </a:buClr>
              <a:buSzPts val="1200"/>
              <a:buChar char="●"/>
              <a:defRPr>
                <a:solidFill>
                  <a:srgbClr val="FFFFFF"/>
                </a:solidFill>
              </a:defRPr>
            </a:lvl7pPr>
            <a:lvl8pPr marL="3657600" lvl="7" indent="-304800" rtl="0">
              <a:spcBef>
                <a:spcPts val="1600"/>
              </a:spcBef>
              <a:spcAft>
                <a:spcPts val="0"/>
              </a:spcAft>
              <a:buClr>
                <a:srgbClr val="FFFFFF"/>
              </a:buClr>
              <a:buSzPts val="1200"/>
              <a:buChar char="○"/>
              <a:defRPr>
                <a:solidFill>
                  <a:srgbClr val="FFFFFF"/>
                </a:solidFill>
              </a:defRPr>
            </a:lvl8pPr>
            <a:lvl9pPr marL="4114800" lvl="8" indent="-304800" rtl="0">
              <a:spcBef>
                <a:spcPts val="1600"/>
              </a:spcBef>
              <a:spcAft>
                <a:spcPts val="1600"/>
              </a:spcAft>
              <a:buClr>
                <a:srgbClr val="FFFFFF"/>
              </a:buClr>
              <a:buSzPts val="1200"/>
              <a:buChar char="■"/>
              <a:defRPr>
                <a:solidFill>
                  <a:srgbClr val="FFFFFF"/>
                </a:solidFill>
              </a:defRPr>
            </a:lvl9pPr>
          </a:lstStyle>
          <a:p>
            <a:endParaRPr/>
          </a:p>
        </p:txBody>
      </p:sp>
      <p:sp>
        <p:nvSpPr>
          <p:cNvPr id="246" name="Google Shape;246;p29"/>
          <p:cNvSpPr txBox="1">
            <a:spLocks noGrp="1"/>
          </p:cNvSpPr>
          <p:nvPr>
            <p:ph type="body" idx="3"/>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marL="914400" lvl="1"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marL="1371600" lvl="2"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marL="1828800" lvl="3"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marL="2286000" lvl="4"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marL="2743200" lvl="5"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marL="3200400" lvl="6"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a:endParaRPr/>
          </a:p>
        </p:txBody>
      </p:sp>
      <p:sp>
        <p:nvSpPr>
          <p:cNvPr id="247" name="Google Shape;247;p2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3. Section Summary">
  <p:cSld name="TITLE_AND_BODY_2_1">
    <p:bg>
      <p:bgPr>
        <a:solidFill>
          <a:srgbClr val="FFFFFF"/>
        </a:solidFill>
        <a:effectLst/>
      </p:bgPr>
    </p:bg>
    <p:spTree>
      <p:nvGrpSpPr>
        <p:cNvPr id="1" name="Shape 248"/>
        <p:cNvGrpSpPr/>
        <p:nvPr/>
      </p:nvGrpSpPr>
      <p:grpSpPr>
        <a:xfrm>
          <a:off x="0" y="0"/>
          <a:ext cx="0" cy="0"/>
          <a:chOff x="0" y="0"/>
          <a:chExt cx="0" cy="0"/>
        </a:xfrm>
      </p:grpSpPr>
      <p:sp>
        <p:nvSpPr>
          <p:cNvPr id="249" name="Google Shape;249;p30"/>
          <p:cNvSpPr/>
          <p:nvPr/>
        </p:nvSpPr>
        <p:spPr>
          <a:xfrm>
            <a:off x="-24750" y="-37475"/>
            <a:ext cx="9211200" cy="1183200"/>
          </a:xfrm>
          <a:prstGeom prst="rect">
            <a:avLst/>
          </a:prstGeom>
          <a:solidFill>
            <a:srgbClr val="ED33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564165" y="510787"/>
            <a:ext cx="302700" cy="567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251" name="Google Shape;251;p30"/>
          <p:cNvSpPr txBox="1">
            <a:spLocks noGrp="1"/>
          </p:cNvSpPr>
          <p:nvPr>
            <p:ph type="title"/>
          </p:nvPr>
        </p:nvSpPr>
        <p:spPr>
          <a:xfrm>
            <a:off x="457200" y="536200"/>
            <a:ext cx="6726000" cy="45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2400"/>
              <a:buNone/>
              <a:defRPr sz="2400" b="1">
                <a:solidFill>
                  <a:schemeClr val="lt1"/>
                </a:solidFill>
              </a:defRPr>
            </a:lvl2pPr>
            <a:lvl3pPr lvl="2" algn="ctr" rtl="0">
              <a:spcBef>
                <a:spcPts val="0"/>
              </a:spcBef>
              <a:spcAft>
                <a:spcPts val="0"/>
              </a:spcAft>
              <a:buClr>
                <a:schemeClr val="lt1"/>
              </a:buClr>
              <a:buSzPts val="2400"/>
              <a:buNone/>
              <a:defRPr sz="2400"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252" name="Google Shape;252;p30"/>
          <p:cNvSpPr txBox="1">
            <a:spLocks noGrp="1"/>
          </p:cNvSpPr>
          <p:nvPr>
            <p:ph type="subTitle" idx="1"/>
          </p:nvPr>
        </p:nvSpPr>
        <p:spPr>
          <a:xfrm>
            <a:off x="457200" y="52718"/>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253" name="Google Shape;253;p3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54" name="Google Shape;254;p3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 Split-info ">
  <p:cSld name="CUSTOM_12">
    <p:spTree>
      <p:nvGrpSpPr>
        <p:cNvPr id="1" name="Shape 255"/>
        <p:cNvGrpSpPr/>
        <p:nvPr/>
      </p:nvGrpSpPr>
      <p:grpSpPr>
        <a:xfrm>
          <a:off x="0" y="0"/>
          <a:ext cx="0" cy="0"/>
          <a:chOff x="0" y="0"/>
          <a:chExt cx="0" cy="0"/>
        </a:xfrm>
      </p:grpSpPr>
      <p:sp>
        <p:nvSpPr>
          <p:cNvPr id="256" name="Google Shape;256;p31"/>
          <p:cNvSpPr/>
          <p:nvPr/>
        </p:nvSpPr>
        <p:spPr>
          <a:xfrm>
            <a:off x="50" y="0"/>
            <a:ext cx="45720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57" name="Google Shape;257;p31"/>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58" name="Google Shape;258;p31"/>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a:endParaRPr/>
          </a:p>
        </p:txBody>
      </p:sp>
      <p:sp>
        <p:nvSpPr>
          <p:cNvPr id="259" name="Google Shape;259;p31"/>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260" name="Google Shape;260;p31"/>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61" name="Google Shape;261;p31"/>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62" name="Google Shape;262;p31"/>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31"/>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64" name="Google Shape;264;p31"/>
          <p:cNvSpPr txBox="1">
            <a:spLocks noGrp="1"/>
          </p:cNvSpPr>
          <p:nvPr>
            <p:ph type="body" idx="6"/>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65" name="Google Shape;265;p3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5. Break/Lunch Time">
  <p:cSld name="CUSTOM_6_1_1_1_3">
    <p:spTree>
      <p:nvGrpSpPr>
        <p:cNvPr id="1" name="Shape 266"/>
        <p:cNvGrpSpPr/>
        <p:nvPr/>
      </p:nvGrpSpPr>
      <p:grpSpPr>
        <a:xfrm>
          <a:off x="0" y="0"/>
          <a:ext cx="0" cy="0"/>
          <a:chOff x="0" y="0"/>
          <a:chExt cx="0" cy="0"/>
        </a:xfrm>
      </p:grpSpPr>
      <p:sp>
        <p:nvSpPr>
          <p:cNvPr id="267" name="Google Shape;267;p32"/>
          <p:cNvSpPr/>
          <p:nvPr/>
        </p:nvSpPr>
        <p:spPr>
          <a:xfrm>
            <a:off x="4986225" y="125"/>
            <a:ext cx="4157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title"/>
          </p:nvPr>
        </p:nvSpPr>
        <p:spPr>
          <a:xfrm>
            <a:off x="457200" y="1983900"/>
            <a:ext cx="2790600" cy="117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269" name="Google Shape;269;p32"/>
          <p:cNvSpPr txBox="1">
            <a:spLocks noGrp="1"/>
          </p:cNvSpPr>
          <p:nvPr>
            <p:ph type="body" idx="1"/>
          </p:nvPr>
        </p:nvSpPr>
        <p:spPr>
          <a:xfrm>
            <a:off x="4572000" y="4712925"/>
            <a:ext cx="3691800" cy="393600"/>
          </a:xfrm>
          <a:prstGeom prst="rect">
            <a:avLst/>
          </a:prstGeom>
        </p:spPr>
        <p:txBody>
          <a:bodyPr spcFirstLastPara="1" wrap="square" lIns="91425" tIns="91425" rIns="91425" bIns="91425" anchor="t" anchorCtr="0">
            <a:noAutofit/>
          </a:bodyPr>
          <a:lstStyle>
            <a:lvl1pPr marL="457200" lvl="0"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270" name="Google Shape;270;p3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pic>
        <p:nvPicPr>
          <p:cNvPr id="271" name="Google Shape;271;p32"/>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ivider Slide">
  <p:cSld name="Thank You Slide_1_1">
    <p:spTree>
      <p:nvGrpSpPr>
        <p:cNvPr id="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WELCOME TO GA</a:t>
            </a:r>
            <a:endParaRPr sz="500"/>
          </a:p>
          <a:p>
            <a:pPr marL="0" marR="0" lvl="0" indent="0" algn="l" rtl="0">
              <a:lnSpc>
                <a:spcPct val="100000"/>
              </a:lnSpc>
              <a:spcBef>
                <a:spcPts val="0"/>
              </a:spcBef>
              <a:spcAft>
                <a:spcPts val="0"/>
              </a:spcAft>
              <a:buClr>
                <a:srgbClr val="FFFFFF"/>
              </a:buClr>
              <a:buSzPts val="800"/>
              <a:buFont typeface="Oswald"/>
              <a:buNone/>
            </a:pPr>
            <a:r>
              <a:rPr lang="en" sz="800" b="1" i="0" u="none" strike="noStrike" cap="non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w="25400" cap="flat" cmpd="sng">
            <a:solidFill>
              <a:srgbClr val="FFFFFF"/>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58" name="Google Shape;58;p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59" name="Google Shape;59;p5"/>
          <p:cNvSpPr/>
          <p:nvPr/>
        </p:nvSpPr>
        <p:spPr>
          <a:xfrm>
            <a:off x="597150" y="1694545"/>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pic>
        <p:nvPicPr>
          <p:cNvPr id="60" name="Google Shape;60;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plit-info ">
  <p:cSld name="CUSTOM_12_1">
    <p:spTree>
      <p:nvGrpSpPr>
        <p:cNvPr id="1" name="Shape 272"/>
        <p:cNvGrpSpPr/>
        <p:nvPr/>
      </p:nvGrpSpPr>
      <p:grpSpPr>
        <a:xfrm>
          <a:off x="0" y="0"/>
          <a:ext cx="0" cy="0"/>
          <a:chOff x="0" y="0"/>
          <a:chExt cx="0" cy="0"/>
        </a:xfrm>
      </p:grpSpPr>
      <p:sp>
        <p:nvSpPr>
          <p:cNvPr id="273" name="Google Shape;273;p33"/>
          <p:cNvSpPr/>
          <p:nvPr/>
        </p:nvSpPr>
        <p:spPr>
          <a:xfrm>
            <a:off x="5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dk1"/>
              </a:solidFill>
            </a:endParaRPr>
          </a:p>
        </p:txBody>
      </p:sp>
      <p:sp>
        <p:nvSpPr>
          <p:cNvPr id="274" name="Google Shape;274;p33"/>
          <p:cNvSpPr txBox="1"/>
          <p:nvPr/>
        </p:nvSpPr>
        <p:spPr>
          <a:xfrm>
            <a:off x="320275" y="257550"/>
            <a:ext cx="42519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b="1">
              <a:solidFill>
                <a:srgbClr val="000000"/>
              </a:solidFill>
              <a:latin typeface="Proxima Nova"/>
              <a:ea typeface="Proxima Nova"/>
              <a:cs typeface="Proxima Nova"/>
              <a:sym typeface="Proxima Nova"/>
            </a:endParaRPr>
          </a:p>
        </p:txBody>
      </p:sp>
      <p:sp>
        <p:nvSpPr>
          <p:cNvPr id="275" name="Google Shape;275;p33"/>
          <p:cNvSpPr txBox="1">
            <a:spLocks noGrp="1"/>
          </p:cNvSpPr>
          <p:nvPr>
            <p:ph type="title"/>
          </p:nvPr>
        </p:nvSpPr>
        <p:spPr>
          <a:xfrm>
            <a:off x="45721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276" name="Google Shape;276;p33"/>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
        <p:nvSpPr>
          <p:cNvPr id="278" name="Google Shape;278;p33"/>
          <p:cNvSpPr txBox="1">
            <a:spLocks noGrp="1"/>
          </p:cNvSpPr>
          <p:nvPr>
            <p:ph type="body" idx="3"/>
          </p:nvPr>
        </p:nvSpPr>
        <p:spPr>
          <a:xfrm>
            <a:off x="45832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30200" rtl="0">
              <a:spcBef>
                <a:spcPts val="1600"/>
              </a:spcBef>
              <a:spcAft>
                <a:spcPts val="0"/>
              </a:spcAft>
              <a:buClr>
                <a:schemeClr val="lt1"/>
              </a:buClr>
              <a:buSzPts val="16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04800" rtl="0">
              <a:spcBef>
                <a:spcPts val="1600"/>
              </a:spcBef>
              <a:spcAft>
                <a:spcPts val="0"/>
              </a:spcAft>
              <a:buClr>
                <a:schemeClr val="lt1"/>
              </a:buClr>
              <a:buSzPts val="1200"/>
              <a:buChar char="●"/>
              <a:defRPr>
                <a:solidFill>
                  <a:schemeClr val="lt1"/>
                </a:solidFill>
              </a:defRPr>
            </a:lvl4pPr>
            <a:lvl5pPr marL="2286000" lvl="4" indent="-304800" rtl="0">
              <a:spcBef>
                <a:spcPts val="1600"/>
              </a:spcBef>
              <a:spcAft>
                <a:spcPts val="0"/>
              </a:spcAft>
              <a:buClr>
                <a:schemeClr val="lt1"/>
              </a:buClr>
              <a:buSzPts val="1200"/>
              <a:buChar char="○"/>
              <a:defRPr>
                <a:solidFill>
                  <a:schemeClr val="lt1"/>
                </a:solidFill>
              </a:defRPr>
            </a:lvl5pPr>
            <a:lvl6pPr marL="2743200" lvl="5" indent="-304800" rtl="0">
              <a:spcBef>
                <a:spcPts val="1600"/>
              </a:spcBef>
              <a:spcAft>
                <a:spcPts val="0"/>
              </a:spcAft>
              <a:buClr>
                <a:schemeClr val="lt1"/>
              </a:buClr>
              <a:buSzPts val="1200"/>
              <a:buChar char="■"/>
              <a:defRPr>
                <a:solidFill>
                  <a:schemeClr val="lt1"/>
                </a:solidFill>
              </a:defRPr>
            </a:lvl6pPr>
            <a:lvl7pPr marL="3200400" lvl="6" indent="-304800" rtl="0">
              <a:spcBef>
                <a:spcPts val="1600"/>
              </a:spcBef>
              <a:spcAft>
                <a:spcPts val="0"/>
              </a:spcAft>
              <a:buClr>
                <a:schemeClr val="lt1"/>
              </a:buClr>
              <a:buSzPts val="1200"/>
              <a:buChar char="●"/>
              <a:defRPr>
                <a:solidFill>
                  <a:schemeClr val="lt1"/>
                </a:solidFill>
              </a:defRPr>
            </a:lvl7pPr>
            <a:lvl8pPr marL="3657600" lvl="7" indent="-304800" rtl="0">
              <a:spcBef>
                <a:spcPts val="1600"/>
              </a:spcBef>
              <a:spcAft>
                <a:spcPts val="0"/>
              </a:spcAft>
              <a:buClr>
                <a:schemeClr val="lt1"/>
              </a:buClr>
              <a:buSzPts val="1200"/>
              <a:buChar char="○"/>
              <a:defRPr>
                <a:solidFill>
                  <a:schemeClr val="lt1"/>
                </a:solidFill>
              </a:defRPr>
            </a:lvl8pPr>
            <a:lvl9pPr marL="4114800" lvl="8" indent="-304800" rtl="0">
              <a:spcBef>
                <a:spcPts val="1600"/>
              </a:spcBef>
              <a:spcAft>
                <a:spcPts val="1600"/>
              </a:spcAft>
              <a:buClr>
                <a:schemeClr val="lt1"/>
              </a:buClr>
              <a:buSzPts val="1200"/>
              <a:buChar char="■"/>
              <a:defRPr>
                <a:solidFill>
                  <a:schemeClr val="lt1"/>
                </a:solidFill>
              </a:defRPr>
            </a:lvl9pPr>
          </a:lstStyle>
          <a:p>
            <a:endParaRPr/>
          </a:p>
        </p:txBody>
      </p:sp>
      <p:sp>
        <p:nvSpPr>
          <p:cNvPr id="279" name="Google Shape;279;p33"/>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80" name="Google Shape;280;p33"/>
          <p:cNvSpPr txBox="1">
            <a:spLocks noGrp="1"/>
          </p:cNvSpPr>
          <p:nvPr>
            <p:ph type="body" idx="5"/>
          </p:nvPr>
        </p:nvSpPr>
        <p:spPr>
          <a:xfrm>
            <a:off x="4847175" y="1811065"/>
            <a:ext cx="3171600" cy="2808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1" name="Google Shape;281;p3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solidFill>
                  <a:schemeClr val="lt1"/>
                </a:solidFill>
                <a:latin typeface="Proxima Nova"/>
                <a:ea typeface="Proxima Nova"/>
                <a:cs typeface="Proxima Nova"/>
                <a:sym typeface="Proxima Nova"/>
              </a:defRPr>
            </a:lvl1pPr>
            <a:lvl2pPr lvl="1" rtl="0">
              <a:lnSpc>
                <a:spcPct val="100000"/>
              </a:lnSpc>
              <a:buNone/>
              <a:defRPr sz="900">
                <a:solidFill>
                  <a:schemeClr val="lt1"/>
                </a:solidFill>
                <a:latin typeface="Proxima Nova"/>
                <a:ea typeface="Proxima Nova"/>
                <a:cs typeface="Proxima Nova"/>
                <a:sym typeface="Proxima Nova"/>
              </a:defRPr>
            </a:lvl2pPr>
            <a:lvl3pPr lvl="2" rtl="0">
              <a:lnSpc>
                <a:spcPct val="100000"/>
              </a:lnSpc>
              <a:buNone/>
              <a:defRPr sz="900">
                <a:solidFill>
                  <a:schemeClr val="lt1"/>
                </a:solidFill>
                <a:latin typeface="Proxima Nova"/>
                <a:ea typeface="Proxima Nova"/>
                <a:cs typeface="Proxima Nova"/>
                <a:sym typeface="Proxima Nova"/>
              </a:defRPr>
            </a:lvl3pPr>
            <a:lvl4pPr lvl="3" rtl="0">
              <a:lnSpc>
                <a:spcPct val="100000"/>
              </a:lnSpc>
              <a:buNone/>
              <a:defRPr sz="900">
                <a:solidFill>
                  <a:schemeClr val="lt1"/>
                </a:solidFill>
                <a:latin typeface="Proxima Nova"/>
                <a:ea typeface="Proxima Nova"/>
                <a:cs typeface="Proxima Nova"/>
                <a:sym typeface="Proxima Nova"/>
              </a:defRPr>
            </a:lvl4pPr>
            <a:lvl5pPr lvl="4" rtl="0">
              <a:lnSpc>
                <a:spcPct val="100000"/>
              </a:lnSpc>
              <a:buNone/>
              <a:defRPr sz="900">
                <a:solidFill>
                  <a:schemeClr val="lt1"/>
                </a:solidFill>
                <a:latin typeface="Proxima Nova"/>
                <a:ea typeface="Proxima Nova"/>
                <a:cs typeface="Proxima Nova"/>
                <a:sym typeface="Proxima Nova"/>
              </a:defRPr>
            </a:lvl5pPr>
            <a:lvl6pPr lvl="5" rtl="0">
              <a:lnSpc>
                <a:spcPct val="100000"/>
              </a:lnSpc>
              <a:buNone/>
              <a:defRPr sz="900">
                <a:solidFill>
                  <a:schemeClr val="lt1"/>
                </a:solidFill>
                <a:latin typeface="Proxima Nova"/>
                <a:ea typeface="Proxima Nova"/>
                <a:cs typeface="Proxima Nova"/>
                <a:sym typeface="Proxima Nova"/>
              </a:defRPr>
            </a:lvl6pPr>
            <a:lvl7pPr lvl="6" rtl="0">
              <a:lnSpc>
                <a:spcPct val="100000"/>
              </a:lnSpc>
              <a:buNone/>
              <a:defRPr sz="900">
                <a:solidFill>
                  <a:schemeClr val="lt1"/>
                </a:solidFill>
                <a:latin typeface="Proxima Nova"/>
                <a:ea typeface="Proxima Nova"/>
                <a:cs typeface="Proxima Nova"/>
                <a:sym typeface="Proxima Nova"/>
              </a:defRPr>
            </a:lvl7pPr>
            <a:lvl8pPr lvl="7" rtl="0">
              <a:lnSpc>
                <a:spcPct val="100000"/>
              </a:lnSpc>
              <a:buNone/>
              <a:defRPr sz="900">
                <a:solidFill>
                  <a:schemeClr val="lt1"/>
                </a:solidFill>
                <a:latin typeface="Proxima Nova"/>
                <a:ea typeface="Proxima Nova"/>
                <a:cs typeface="Proxima Nova"/>
                <a:sym typeface="Proxima Nova"/>
              </a:defRPr>
            </a:lvl8pPr>
            <a:lvl9pPr lvl="8" rtl="0">
              <a:lnSpc>
                <a:spcPct val="100000"/>
              </a:lnSpc>
              <a:buNone/>
              <a:defRPr sz="900">
                <a:solidFill>
                  <a:schemeClr val="lt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 Computer Exercise">
  <p:cSld name="TITLE_AND_BODY_1_2_2_2_1_1_1">
    <p:spTree>
      <p:nvGrpSpPr>
        <p:cNvPr id="1" name="Shape 282"/>
        <p:cNvGrpSpPr/>
        <p:nvPr/>
      </p:nvGrpSpPr>
      <p:grpSpPr>
        <a:xfrm>
          <a:off x="0" y="0"/>
          <a:ext cx="0" cy="0"/>
          <a:chOff x="0" y="0"/>
          <a:chExt cx="0" cy="0"/>
        </a:xfrm>
      </p:grpSpPr>
      <p:sp>
        <p:nvSpPr>
          <p:cNvPr id="283" name="Google Shape;283;p34"/>
          <p:cNvSpPr/>
          <p:nvPr/>
        </p:nvSpPr>
        <p:spPr>
          <a:xfrm>
            <a:off x="125" y="-4750"/>
            <a:ext cx="9144000" cy="801300"/>
          </a:xfrm>
          <a:prstGeom prst="rect">
            <a:avLst/>
          </a:prstGeom>
          <a:solidFill>
            <a:srgbClr val="70B0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85" name="Google Shape;285;p3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286" name="Google Shape;286;p34"/>
          <p:cNvSpPr txBox="1"/>
          <p:nvPr/>
        </p:nvSpPr>
        <p:spPr>
          <a:xfrm>
            <a:off x="949949" y="39194"/>
            <a:ext cx="22200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87" name="Google Shape;287;p3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288" name="Google Shape;288;p34"/>
          <p:cNvSpPr txBox="1">
            <a:spLocks noGrp="1"/>
          </p:cNvSpPr>
          <p:nvPr>
            <p:ph type="sldNum" idx="2"/>
          </p:nvPr>
        </p:nvSpPr>
        <p:spPr>
          <a:xfrm>
            <a:off x="457200" y="4662725"/>
            <a:ext cx="2372100" cy="393600"/>
          </a:xfrm>
          <a:prstGeom prst="rect">
            <a:avLst/>
          </a:prstGeom>
        </p:spPr>
        <p:txBody>
          <a:bodyPr spcFirstLastPara="1" wrap="square" lIns="91425" tIns="91425" rIns="91425" bIns="91425" anchor="ctr" anchorCtr="0">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2019 General Assembly</a:t>
            </a:r>
            <a:endParaRPr/>
          </a:p>
        </p:txBody>
      </p:sp>
      <p:pic>
        <p:nvPicPr>
          <p:cNvPr id="289" name="Google Shape;289;p34"/>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90" name="Google Shape;290;p34"/>
          <p:cNvSpPr txBox="1">
            <a:spLocks noGrp="1"/>
          </p:cNvSpPr>
          <p:nvPr>
            <p:ph type="subTitle" idx="3"/>
          </p:nvPr>
        </p:nvSpPr>
        <p:spPr>
          <a:xfrm>
            <a:off x="7003805" y="211738"/>
            <a:ext cx="1336200" cy="328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b="1"/>
            </a:lvl1pPr>
            <a:lvl2pPr lvl="1" algn="r" rtl="0">
              <a:spcBef>
                <a:spcPts val="1600"/>
              </a:spcBef>
              <a:spcAft>
                <a:spcPts val="0"/>
              </a:spcAft>
              <a:buNone/>
              <a:defRPr sz="1000" b="1"/>
            </a:lvl2pPr>
            <a:lvl3pPr lvl="2" algn="r" rtl="0">
              <a:spcBef>
                <a:spcPts val="1600"/>
              </a:spcBef>
              <a:spcAft>
                <a:spcPts val="0"/>
              </a:spcAft>
              <a:buNone/>
              <a:defRPr sz="1000" b="1"/>
            </a:lvl3pPr>
            <a:lvl4pPr lvl="3" algn="r" rtl="0">
              <a:spcBef>
                <a:spcPts val="1600"/>
              </a:spcBef>
              <a:spcAft>
                <a:spcPts val="0"/>
              </a:spcAft>
              <a:buNone/>
              <a:defRPr sz="1000" b="1"/>
            </a:lvl4pPr>
            <a:lvl5pPr lvl="4" algn="r" rtl="0">
              <a:spcBef>
                <a:spcPts val="1600"/>
              </a:spcBef>
              <a:spcAft>
                <a:spcPts val="0"/>
              </a:spcAft>
              <a:buNone/>
              <a:defRPr sz="1000" b="1"/>
            </a:lvl5pPr>
            <a:lvl6pPr lvl="5" algn="r" rtl="0">
              <a:spcBef>
                <a:spcPts val="1600"/>
              </a:spcBef>
              <a:spcAft>
                <a:spcPts val="0"/>
              </a:spcAft>
              <a:buNone/>
              <a:defRPr sz="1000" b="1"/>
            </a:lvl6pPr>
            <a:lvl7pPr lvl="6" algn="r" rtl="0">
              <a:spcBef>
                <a:spcPts val="1600"/>
              </a:spcBef>
              <a:spcAft>
                <a:spcPts val="0"/>
              </a:spcAft>
              <a:buNone/>
              <a:defRPr sz="1000" b="1"/>
            </a:lvl7pPr>
            <a:lvl8pPr lvl="7" algn="r" rtl="0">
              <a:spcBef>
                <a:spcPts val="1600"/>
              </a:spcBef>
              <a:spcAft>
                <a:spcPts val="0"/>
              </a:spcAft>
              <a:buNone/>
              <a:defRPr sz="1000" b="1"/>
            </a:lvl8pPr>
            <a:lvl9pPr lvl="8" algn="r" rtl="0">
              <a:spcBef>
                <a:spcPts val="1600"/>
              </a:spcBef>
              <a:spcAft>
                <a:spcPts val="1600"/>
              </a:spcAft>
              <a:buNone/>
              <a:defRPr sz="1000" b="1"/>
            </a:lvl9pPr>
          </a:lstStyle>
          <a:p>
            <a:endParaRPr/>
          </a:p>
        </p:txBody>
      </p:sp>
      <p:pic>
        <p:nvPicPr>
          <p:cNvPr id="291" name="Google Shape;291;p3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92" name="Google Shape;292;p34"/>
          <p:cNvSpPr txBox="1">
            <a:spLocks noGrp="1"/>
          </p:cNvSpPr>
          <p:nvPr>
            <p:ph type="body" idx="4"/>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Slide with Sub-Title">
  <p:cSld name="Thank You Slide_1_1_2">
    <p:spTree>
      <p:nvGrpSpPr>
        <p:cNvPr id="1" name="Shape 61"/>
        <p:cNvGrpSpPr/>
        <p:nvPr/>
      </p:nvGrpSpPr>
      <p:grpSpPr>
        <a:xfrm>
          <a:off x="0" y="0"/>
          <a:ext cx="0" cy="0"/>
          <a:chOff x="0" y="0"/>
          <a:chExt cx="0" cy="0"/>
        </a:xfrm>
      </p:grpSpPr>
      <p:sp>
        <p:nvSpPr>
          <p:cNvPr id="62" name="Google Shape;62;p6"/>
          <p:cNvSpPr/>
          <p:nvPr/>
        </p:nvSpPr>
        <p:spPr>
          <a:xfrm>
            <a:off x="-54800" y="-29400"/>
            <a:ext cx="9252600" cy="5204700"/>
          </a:xfrm>
          <a:prstGeom prst="rect">
            <a:avLst/>
          </a:prstGeom>
          <a:solidFill>
            <a:srgbClr val="22222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a:off x="594360" y="1689700"/>
            <a:ext cx="440100" cy="82500"/>
          </a:xfrm>
          <a:prstGeom prst="rect">
            <a:avLst/>
          </a:prstGeom>
          <a:solidFill>
            <a:srgbClr val="FFFFF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457200" y="1777050"/>
            <a:ext cx="7551900" cy="62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65" name="Google Shape;65;p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sp>
        <p:nvSpPr>
          <p:cNvPr id="66" name="Google Shape;66;p6"/>
          <p:cNvSpPr txBox="1">
            <a:spLocks noGrp="1"/>
          </p:cNvSpPr>
          <p:nvPr>
            <p:ph type="subTitle" idx="2"/>
          </p:nvPr>
        </p:nvSpPr>
        <p:spPr>
          <a:xfrm>
            <a:off x="504300" y="2402693"/>
            <a:ext cx="7457700" cy="411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a:endParaRPr/>
          </a:p>
        </p:txBody>
      </p:sp>
      <p:pic>
        <p:nvPicPr>
          <p:cNvPr id="67" name="Google Shape;67;p6" descr="GA-Cog-900.png"/>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Thank You Slide_1_1_1">
    <p:spTree>
      <p:nvGrpSpPr>
        <p:cNvPr id="1" name="Shape 68"/>
        <p:cNvGrpSpPr/>
        <p:nvPr/>
      </p:nvGrpSpPr>
      <p:grpSpPr>
        <a:xfrm>
          <a:off x="0" y="0"/>
          <a:ext cx="0" cy="0"/>
          <a:chOff x="0" y="0"/>
          <a:chExt cx="0" cy="0"/>
        </a:xfrm>
      </p:grpSpPr>
      <p:sp>
        <p:nvSpPr>
          <p:cNvPr id="69" name="Google Shape;69;p7"/>
          <p:cNvSpPr/>
          <p:nvPr/>
        </p:nvSpPr>
        <p:spPr>
          <a:xfrm>
            <a:off x="-54800" y="-29400"/>
            <a:ext cx="9252600" cy="5204700"/>
          </a:xfrm>
          <a:prstGeom prst="rect">
            <a:avLst/>
          </a:prstGeom>
          <a:solidFill>
            <a:srgbClr val="E51B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 Basic: Title + Text">
  <p:cSld name="CUSTOM_1">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3" name="Google Shape;73;p8"/>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5" name="Google Shape;75;p8"/>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76" name="Google Shape;76;p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Title Only">
  <p:cSld name="CUSTOM_1_1">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9" name="Google Shape;79;p9"/>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1" name="Google Shape;81;p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Title + Subtitle">
  <p:cSld name="CUSTOM_1_1_1">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457200" y="304800"/>
            <a:ext cx="8520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4" name="Google Shape;84;p10"/>
          <p:cNvSpPr txBox="1">
            <a:spLocks noGrp="1"/>
          </p:cNvSpPr>
          <p:nvPr>
            <p:ph type="subTitle" idx="1"/>
          </p:nvPr>
        </p:nvSpPr>
        <p:spPr>
          <a:xfrm>
            <a:off x="457200" y="582550"/>
            <a:ext cx="83055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1600"/>
              </a:spcBef>
              <a:spcAft>
                <a:spcPts val="0"/>
              </a:spcAft>
              <a:buSzPts val="1600"/>
              <a:buNone/>
              <a:defRPr b="1"/>
            </a:lvl2pPr>
            <a:lvl3pPr lvl="2" rtl="0">
              <a:spcBef>
                <a:spcPts val="1600"/>
              </a:spcBef>
              <a:spcAft>
                <a:spcPts val="0"/>
              </a:spcAft>
              <a:buSzPts val="1400"/>
              <a:buNone/>
              <a:defRPr b="1"/>
            </a:lvl3pPr>
            <a:lvl4pPr lvl="3" rtl="0">
              <a:spcBef>
                <a:spcPts val="1600"/>
              </a:spcBef>
              <a:spcAft>
                <a:spcPts val="0"/>
              </a:spcAft>
              <a:buSzPts val="1200"/>
              <a:buNone/>
              <a:defRPr b="1"/>
            </a:lvl4pPr>
            <a:lvl5pPr lvl="4" rtl="0">
              <a:spcBef>
                <a:spcPts val="1600"/>
              </a:spcBef>
              <a:spcAft>
                <a:spcPts val="0"/>
              </a:spcAft>
              <a:buSzPts val="1200"/>
              <a:buNone/>
              <a:defRPr b="1"/>
            </a:lvl5pPr>
            <a:lvl6pPr lvl="5" rtl="0">
              <a:spcBef>
                <a:spcPts val="1600"/>
              </a:spcBef>
              <a:spcAft>
                <a:spcPts val="0"/>
              </a:spcAft>
              <a:buSzPts val="1200"/>
              <a:buNone/>
              <a:defRPr b="1"/>
            </a:lvl6pPr>
            <a:lvl7pPr lvl="6" rtl="0">
              <a:spcBef>
                <a:spcPts val="1600"/>
              </a:spcBef>
              <a:spcAft>
                <a:spcPts val="0"/>
              </a:spcAft>
              <a:buSzPts val="1200"/>
              <a:buNone/>
              <a:defRPr b="1"/>
            </a:lvl7pPr>
            <a:lvl8pPr lvl="7" rtl="0">
              <a:spcBef>
                <a:spcPts val="1600"/>
              </a:spcBef>
              <a:spcAft>
                <a:spcPts val="0"/>
              </a:spcAft>
              <a:buSzPts val="1200"/>
              <a:buNone/>
              <a:defRPr b="1"/>
            </a:lvl8pPr>
            <a:lvl9pPr lvl="8" rtl="0">
              <a:spcBef>
                <a:spcPts val="1600"/>
              </a:spcBef>
              <a:spcAft>
                <a:spcPts val="1600"/>
              </a:spcAft>
              <a:buSzPts val="1200"/>
              <a:buNone/>
              <a:defRPr b="1"/>
            </a:lvl9pPr>
          </a:lstStyle>
          <a:p>
            <a:endParaRPr/>
          </a:p>
        </p:txBody>
      </p:sp>
      <p:sp>
        <p:nvSpPr>
          <p:cNvPr id="85" name="Google Shape;85;p10"/>
          <p:cNvSpPr/>
          <p:nvPr/>
        </p:nvSpPr>
        <p:spPr>
          <a:xfrm>
            <a:off x="564165" y="223687"/>
            <a:ext cx="302700" cy="56700"/>
          </a:xfrm>
          <a:prstGeom prst="rect">
            <a:avLst/>
          </a:prstGeom>
          <a:solidFill>
            <a:srgbClr val="ED332F"/>
          </a:solidFill>
          <a:ln>
            <a:noFill/>
          </a:ln>
        </p:spPr>
        <p:txBody>
          <a:bodyPr spcFirstLastPara="1" wrap="square" lIns="64325" tIns="64325" rIns="64325" bIns="643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
        <p:nvSpPr>
          <p:cNvPr id="87" name="Google Shape;87;p1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88" name="Google Shape;88;p10"/>
          <p:cNvSpPr txBox="1">
            <a:spLocks noGrp="1"/>
          </p:cNvSpPr>
          <p:nvPr>
            <p:ph type="body" idx="3"/>
          </p:nvPr>
        </p:nvSpPr>
        <p:spPr>
          <a:xfrm>
            <a:off x="457200" y="1280725"/>
            <a:ext cx="8229600" cy="280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30200" rtl="0">
              <a:spcBef>
                <a:spcPts val="1600"/>
              </a:spcBef>
              <a:spcAft>
                <a:spcPts val="0"/>
              </a:spcAft>
              <a:buSzPts val="1600"/>
              <a:buChar char="○"/>
              <a:defRPr/>
            </a:lvl2pPr>
            <a:lvl3pPr marL="1371600" lvl="2" indent="-317500" rtl="0">
              <a:spcBef>
                <a:spcPts val="1600"/>
              </a:spcBef>
              <a:spcAft>
                <a:spcPts val="0"/>
              </a:spcAft>
              <a:buSzPts val="14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Blank">
  <p:cSld name="CUSTOM_8_1">
    <p:spTree>
      <p:nvGrpSpPr>
        <p:cNvPr id="1" name="Shape 89"/>
        <p:cNvGrpSpPr/>
        <p:nvPr/>
      </p:nvGrpSpPr>
      <p:grpSpPr>
        <a:xfrm>
          <a:off x="0" y="0"/>
          <a:ext cx="0" cy="0"/>
          <a:chOff x="0" y="0"/>
          <a:chExt cx="0" cy="0"/>
        </a:xfrm>
      </p:grpSpPr>
      <p:sp>
        <p:nvSpPr>
          <p:cNvPr id="90" name="Google Shape;90;p1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p>
        </p:txBody>
      </p:sp>
      <p:sp>
        <p:nvSpPr>
          <p:cNvPr id="91" name="Google Shape;91;p1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lvl1pPr marL="457200" lvl="0" indent="-285750"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16425"/>
            <a:ext cx="8229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Proxima Nova"/>
              <a:buNone/>
              <a:defRPr sz="2600" b="1">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a:endParaRPr/>
          </a:p>
        </p:txBody>
      </p:sp>
      <p:sp>
        <p:nvSpPr>
          <p:cNvPr id="7" name="Google Shape;7;p1"/>
          <p:cNvSpPr txBox="1">
            <a:spLocks noGrp="1"/>
          </p:cNvSpPr>
          <p:nvPr>
            <p:ph type="body" idx="1"/>
          </p:nvPr>
        </p:nvSpPr>
        <p:spPr>
          <a:xfrm>
            <a:off x="457200" y="1017725"/>
            <a:ext cx="8229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marL="914400" lvl="1" indent="-3302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marL="1371600" lvl="2" indent="-3175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marL="2286000" lvl="4"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marL="2743200" lvl="5"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marL="3200400" lvl="6"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marL="3657600" lvl="7" indent="-304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marL="4114800" lvl="8" indent="-30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a:endParaRPr/>
          </a:p>
        </p:txBody>
      </p:sp>
      <p:pic>
        <p:nvPicPr>
          <p:cNvPr id="8" name="Google Shape;8;p1" descr="GA-Cog-900.png"/>
          <p:cNvPicPr preferRelativeResize="0"/>
          <p:nvPr/>
        </p:nvPicPr>
        <p:blipFill>
          <a:blip r:embed="rId33">
            <a:alphaModFix/>
          </a:blip>
          <a:stretch>
            <a:fillRect/>
          </a:stretch>
        </p:blipFill>
        <p:spPr>
          <a:xfrm>
            <a:off x="8370750" y="4701500"/>
            <a:ext cx="316051" cy="316051"/>
          </a:xfrm>
          <a:prstGeom prst="rect">
            <a:avLst/>
          </a:prstGeom>
          <a:noFill/>
          <a:ln>
            <a:noFill/>
          </a:ln>
        </p:spPr>
      </p:pic>
      <p:sp>
        <p:nvSpPr>
          <p:cNvPr id="9" name="Google Shape;9;p1"/>
          <p:cNvSpPr txBox="1">
            <a:spLocks noGrp="1"/>
          </p:cNvSpPr>
          <p:nvPr>
            <p:ph type="sldNum" idx="12"/>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a:spLocks noGrp="1"/>
          </p:cNvSpPr>
          <p:nvPr>
            <p:ph type="body" idx="2"/>
          </p:nvPr>
        </p:nvSpPr>
        <p:spPr>
          <a:xfrm>
            <a:off x="4572000" y="4712925"/>
            <a:ext cx="3691800" cy="3936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SzPts val="900"/>
              <a:buFont typeface="Proxima Nova"/>
              <a:buChar char="●"/>
              <a:defRPr sz="900">
                <a:latin typeface="Proxima Nova"/>
                <a:ea typeface="Proxima Nova"/>
                <a:cs typeface="Proxima Nova"/>
                <a:sym typeface="Proxima Nova"/>
              </a:defRPr>
            </a:lvl1pPr>
            <a:lvl2pPr marL="914400" lvl="1" indent="-285750" algn="r" rtl="0">
              <a:spcBef>
                <a:spcPts val="0"/>
              </a:spcBef>
              <a:spcAft>
                <a:spcPts val="0"/>
              </a:spcAft>
              <a:buSzPts val="900"/>
              <a:buFont typeface="Proxima Nova"/>
              <a:buChar char="○"/>
              <a:defRPr sz="900">
                <a:latin typeface="Proxima Nova"/>
                <a:ea typeface="Proxima Nova"/>
                <a:cs typeface="Proxima Nova"/>
                <a:sym typeface="Proxima Nova"/>
              </a:defRPr>
            </a:lvl2pPr>
            <a:lvl3pPr marL="1371600" lvl="2" indent="-285750" algn="r" rtl="0">
              <a:spcBef>
                <a:spcPts val="0"/>
              </a:spcBef>
              <a:spcAft>
                <a:spcPts val="0"/>
              </a:spcAft>
              <a:buSzPts val="900"/>
              <a:buFont typeface="Proxima Nova"/>
              <a:buChar char="■"/>
              <a:defRPr sz="900">
                <a:latin typeface="Proxima Nova"/>
                <a:ea typeface="Proxima Nova"/>
                <a:cs typeface="Proxima Nova"/>
                <a:sym typeface="Proxima Nova"/>
              </a:defRPr>
            </a:lvl3pPr>
            <a:lvl4pPr marL="1828800" lvl="3" indent="-285750" algn="r" rtl="0">
              <a:spcBef>
                <a:spcPts val="0"/>
              </a:spcBef>
              <a:spcAft>
                <a:spcPts val="0"/>
              </a:spcAft>
              <a:buSzPts val="900"/>
              <a:buFont typeface="Proxima Nova"/>
              <a:buChar char="●"/>
              <a:defRPr sz="900">
                <a:latin typeface="Proxima Nova"/>
                <a:ea typeface="Proxima Nova"/>
                <a:cs typeface="Proxima Nova"/>
                <a:sym typeface="Proxima Nova"/>
              </a:defRPr>
            </a:lvl4pPr>
            <a:lvl5pPr marL="2286000" lvl="4" indent="-285750" algn="r" rtl="0">
              <a:spcBef>
                <a:spcPts val="0"/>
              </a:spcBef>
              <a:spcAft>
                <a:spcPts val="0"/>
              </a:spcAft>
              <a:buSzPts val="900"/>
              <a:buFont typeface="Proxima Nova"/>
              <a:buChar char="○"/>
              <a:defRPr sz="900">
                <a:latin typeface="Proxima Nova"/>
                <a:ea typeface="Proxima Nova"/>
                <a:cs typeface="Proxima Nova"/>
                <a:sym typeface="Proxima Nova"/>
              </a:defRPr>
            </a:lvl5pPr>
            <a:lvl6pPr marL="2743200" lvl="5" indent="-285750" algn="r" rtl="0">
              <a:spcBef>
                <a:spcPts val="0"/>
              </a:spcBef>
              <a:spcAft>
                <a:spcPts val="0"/>
              </a:spcAft>
              <a:buSzPts val="900"/>
              <a:buFont typeface="Proxima Nova"/>
              <a:buChar char="■"/>
              <a:defRPr sz="900">
                <a:latin typeface="Proxima Nova"/>
                <a:ea typeface="Proxima Nova"/>
                <a:cs typeface="Proxima Nova"/>
                <a:sym typeface="Proxima Nova"/>
              </a:defRPr>
            </a:lvl6pPr>
            <a:lvl7pPr marL="3200400" lvl="6" indent="-285750" algn="r" rtl="0">
              <a:spcBef>
                <a:spcPts val="0"/>
              </a:spcBef>
              <a:spcAft>
                <a:spcPts val="0"/>
              </a:spcAft>
              <a:buSzPts val="900"/>
              <a:buFont typeface="Proxima Nova"/>
              <a:buChar char="●"/>
              <a:defRPr sz="900">
                <a:latin typeface="Proxima Nova"/>
                <a:ea typeface="Proxima Nova"/>
                <a:cs typeface="Proxima Nova"/>
                <a:sym typeface="Proxima Nova"/>
              </a:defRPr>
            </a:lvl7pPr>
            <a:lvl8pPr marL="3657600" lvl="7" indent="-285750" algn="r" rtl="0">
              <a:spcBef>
                <a:spcPts val="0"/>
              </a:spcBef>
              <a:spcAft>
                <a:spcPts val="0"/>
              </a:spcAft>
              <a:buSzPts val="900"/>
              <a:buFont typeface="Proxima Nova"/>
              <a:buChar char="○"/>
              <a:defRPr sz="900">
                <a:latin typeface="Proxima Nova"/>
                <a:ea typeface="Proxima Nova"/>
                <a:cs typeface="Proxima Nova"/>
                <a:sym typeface="Proxima Nova"/>
              </a:defRPr>
            </a:lvl8pPr>
            <a:lvl9pPr marL="4114800" lvl="8" indent="-285750" algn="r" rtl="0">
              <a:spcBef>
                <a:spcPts val="0"/>
              </a:spcBef>
              <a:spcAft>
                <a:spcPts val="0"/>
              </a:spcAft>
              <a:buSzPts val="900"/>
              <a:buFont typeface="Proxima Nova"/>
              <a:buChar char="■"/>
              <a:defRPr sz="900">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CSS/Media_Queries/Using_media_querie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css-tricks.com/rems-em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zellwk.com/blog/rem-vs-e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drive/folders/1gKVOGl6kqmerx156e_-LW1RVa6HEDycJ?usp=shari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drive/folders/1rqQMUXrbUDOaS5FEC_bQ1aOTzpuATnyj?usp=sharing"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hyperlink" Target="https://drive.google.com/drive/folders/1FOeHzIHcZ-cjs3ERpMSavZ7kYGL-oC3m?usp=sharin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alistapart.com/article/responsive-web-desig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drive/folders/1H5wPU6aFhKSWGpimJp6-t3waBlkfNasx?usp=sharing"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drive/folders/19w7bXlnJE-c5NW_4C7vlk4Yl7LAM-F5H?usp=sharing"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hyperlink" Target="https://drive.google.com/drive/folders/108K1sN_Z1CYIxk_EVF2kND_mG0xCOZja?usp=sharing"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457200" y="1777050"/>
            <a:ext cx="7287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Design</a:t>
            </a:r>
            <a:endParaRPr/>
          </a:p>
        </p:txBody>
      </p:sp>
      <p:sp>
        <p:nvSpPr>
          <p:cNvPr id="298" name="Google Shape;298;p3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SEI</a:t>
            </a:r>
            <a:endParaRPr dirty="0"/>
          </a:p>
        </p:txBody>
      </p:sp>
      <p:pic>
        <p:nvPicPr>
          <p:cNvPr id="299" name="Google Shape;299;p35"/>
          <p:cNvPicPr preferRelativeResize="0"/>
          <p:nvPr/>
        </p:nvPicPr>
        <p:blipFill>
          <a:blip r:embed="rId3">
            <a:alphaModFix/>
          </a:blip>
          <a:stretch>
            <a:fillRect/>
          </a:stretch>
        </p:blipFill>
        <p:spPr>
          <a:xfrm>
            <a:off x="4572000" y="-50175"/>
            <a:ext cx="4709900" cy="4709900"/>
          </a:xfrm>
          <a:prstGeom prst="rect">
            <a:avLst/>
          </a:prstGeom>
          <a:noFill/>
          <a:ln>
            <a:noFill/>
          </a:ln>
          <a:effectLst>
            <a:outerShdw blurRad="57150" dist="114300" dir="5400000" algn="bl" rotWithShape="0">
              <a:srgbClr val="000000">
                <a:alpha val="1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p:nvPr/>
        </p:nvSpPr>
        <p:spPr>
          <a:xfrm>
            <a:off x="418200" y="2492075"/>
            <a:ext cx="2133000" cy="338100"/>
          </a:xfrm>
          <a:prstGeom prst="roundRect">
            <a:avLst>
              <a:gd name="adj" fmla="val 16667"/>
            </a:avLst>
          </a:prstGeom>
          <a:solidFill>
            <a:srgbClr val="0179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Proxima Nova"/>
                <a:ea typeface="Proxima Nova"/>
                <a:cs typeface="Proxima Nova"/>
                <a:sym typeface="Proxima Nova"/>
              </a:rPr>
              <a:t>Phones</a:t>
            </a:r>
            <a:endParaRPr sz="1600" b="1">
              <a:solidFill>
                <a:srgbClr val="FFFFFF"/>
              </a:solidFill>
              <a:latin typeface="Proxima Nova"/>
              <a:ea typeface="Proxima Nova"/>
              <a:cs typeface="Proxima Nova"/>
              <a:sym typeface="Proxima Nova"/>
            </a:endParaRPr>
          </a:p>
        </p:txBody>
      </p:sp>
      <p:sp>
        <p:nvSpPr>
          <p:cNvPr id="427" name="Google Shape;427;p4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Device Grouping</a:t>
            </a:r>
            <a:endParaRPr/>
          </a:p>
        </p:txBody>
      </p:sp>
      <p:sp>
        <p:nvSpPr>
          <p:cNvPr id="428" name="Google Shape;428;p4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r>
              <a:rPr lang="en"/>
              <a:t> | © 2020 General Assembly</a:t>
            </a:r>
            <a:endParaRPr/>
          </a:p>
        </p:txBody>
      </p:sp>
      <p:sp>
        <p:nvSpPr>
          <p:cNvPr id="429" name="Google Shape;429;p49"/>
          <p:cNvSpPr txBox="1">
            <a:spLocks noGrp="1"/>
          </p:cNvSpPr>
          <p:nvPr>
            <p:ph type="body" idx="4294967295"/>
          </p:nvPr>
        </p:nvSpPr>
        <p:spPr>
          <a:xfrm>
            <a:off x="126750" y="2912513"/>
            <a:ext cx="2815500" cy="10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iPhone SE/iPhone 5S = 320px</a:t>
            </a:r>
            <a:endParaRPr sz="1400"/>
          </a:p>
          <a:p>
            <a:pPr marL="0" lvl="0" indent="0" algn="ctr" rtl="0">
              <a:spcBef>
                <a:spcPts val="0"/>
              </a:spcBef>
              <a:spcAft>
                <a:spcPts val="0"/>
              </a:spcAft>
              <a:buNone/>
            </a:pPr>
            <a:r>
              <a:rPr lang="en" sz="1400"/>
              <a:t>Galaxy/iPhone 6 = 380px</a:t>
            </a:r>
            <a:r>
              <a:rPr lang="en" sz="1400">
                <a:solidFill>
                  <a:schemeClr val="dk1"/>
                </a:solidFill>
              </a:rPr>
              <a:t>–</a:t>
            </a:r>
            <a:r>
              <a:rPr lang="en" sz="1400"/>
              <a:t> 400px</a:t>
            </a:r>
            <a:endParaRPr sz="1400"/>
          </a:p>
          <a:p>
            <a:pPr marL="0" lvl="0" indent="0" algn="ctr" rtl="0">
              <a:spcBef>
                <a:spcPts val="0"/>
              </a:spcBef>
              <a:spcAft>
                <a:spcPts val="0"/>
              </a:spcAft>
              <a:buNone/>
            </a:pPr>
            <a:r>
              <a:rPr lang="en" sz="1400"/>
              <a:t>iPhone 6+/Galaxy Note = 420px</a:t>
            </a:r>
            <a:br>
              <a:rPr lang="en" sz="1400"/>
            </a:br>
            <a:endParaRPr sz="1400"/>
          </a:p>
          <a:p>
            <a:pPr marL="0" lvl="0" indent="0" algn="ctr" rtl="0">
              <a:spcBef>
                <a:spcPts val="0"/>
              </a:spcBef>
              <a:spcAft>
                <a:spcPts val="0"/>
              </a:spcAft>
              <a:buNone/>
            </a:pPr>
            <a:endParaRPr sz="1400"/>
          </a:p>
        </p:txBody>
      </p:sp>
      <p:sp>
        <p:nvSpPr>
          <p:cNvPr id="430" name="Google Shape;430;p49"/>
          <p:cNvSpPr txBox="1"/>
          <p:nvPr/>
        </p:nvSpPr>
        <p:spPr>
          <a:xfrm>
            <a:off x="3737450" y="1664500"/>
            <a:ext cx="427500" cy="57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3000" b="1">
              <a:latin typeface="Proxima Nova"/>
              <a:ea typeface="Proxima Nova"/>
              <a:cs typeface="Proxima Nova"/>
              <a:sym typeface="Proxima Nova"/>
            </a:endParaRPr>
          </a:p>
        </p:txBody>
      </p:sp>
      <p:pic>
        <p:nvPicPr>
          <p:cNvPr id="431" name="Google Shape;431;p49"/>
          <p:cNvPicPr preferRelativeResize="0"/>
          <p:nvPr/>
        </p:nvPicPr>
        <p:blipFill>
          <a:blip r:embed="rId3">
            <a:alphaModFix/>
          </a:blip>
          <a:stretch>
            <a:fillRect/>
          </a:stretch>
        </p:blipFill>
        <p:spPr>
          <a:xfrm>
            <a:off x="6099150" y="455075"/>
            <a:ext cx="2375101" cy="2375101"/>
          </a:xfrm>
          <a:prstGeom prst="rect">
            <a:avLst/>
          </a:prstGeom>
          <a:noFill/>
          <a:ln>
            <a:noFill/>
          </a:ln>
        </p:spPr>
      </p:pic>
      <p:sp>
        <p:nvSpPr>
          <p:cNvPr id="432" name="Google Shape;432;p49"/>
          <p:cNvSpPr txBox="1"/>
          <p:nvPr/>
        </p:nvSpPr>
        <p:spPr>
          <a:xfrm>
            <a:off x="2973075" y="2912521"/>
            <a:ext cx="2774100" cy="8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Phablet/tablet = 500px–650px</a:t>
            </a:r>
            <a:endParaRPr>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iPad/iPad mini = 768px</a:t>
            </a:r>
            <a:endParaRPr>
              <a:latin typeface="Proxima Nova"/>
              <a:ea typeface="Proxima Nova"/>
              <a:cs typeface="Proxima Nova"/>
              <a:sym typeface="Proxima Nova"/>
            </a:endParaRPr>
          </a:p>
        </p:txBody>
      </p:sp>
      <p:sp>
        <p:nvSpPr>
          <p:cNvPr id="433" name="Google Shape;433;p49"/>
          <p:cNvSpPr txBox="1"/>
          <p:nvPr/>
        </p:nvSpPr>
        <p:spPr>
          <a:xfrm>
            <a:off x="5856450" y="2912521"/>
            <a:ext cx="2860500" cy="8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Laptops = 960px–1200px</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Desktop = 1024px–1800px</a:t>
            </a:r>
            <a:endParaRPr>
              <a:solidFill>
                <a:schemeClr val="dk1"/>
              </a:solidFill>
              <a:latin typeface="Proxima Nova"/>
              <a:ea typeface="Proxima Nova"/>
              <a:cs typeface="Proxima Nova"/>
              <a:sym typeface="Proxima Nova"/>
            </a:endParaRPr>
          </a:p>
        </p:txBody>
      </p:sp>
      <p:pic>
        <p:nvPicPr>
          <p:cNvPr id="434" name="Google Shape;434;p49"/>
          <p:cNvPicPr preferRelativeResize="0"/>
          <p:nvPr/>
        </p:nvPicPr>
        <p:blipFill>
          <a:blip r:embed="rId4">
            <a:alphaModFix/>
          </a:blip>
          <a:stretch>
            <a:fillRect/>
          </a:stretch>
        </p:blipFill>
        <p:spPr>
          <a:xfrm>
            <a:off x="844588" y="1073675"/>
            <a:ext cx="1280225" cy="1280225"/>
          </a:xfrm>
          <a:prstGeom prst="rect">
            <a:avLst/>
          </a:prstGeom>
          <a:noFill/>
          <a:ln>
            <a:noFill/>
          </a:ln>
        </p:spPr>
      </p:pic>
      <p:pic>
        <p:nvPicPr>
          <p:cNvPr id="435" name="Google Shape;435;p49"/>
          <p:cNvPicPr preferRelativeResize="0"/>
          <p:nvPr/>
        </p:nvPicPr>
        <p:blipFill>
          <a:blip r:embed="rId5">
            <a:alphaModFix/>
          </a:blip>
          <a:stretch>
            <a:fillRect/>
          </a:stretch>
        </p:blipFill>
        <p:spPr>
          <a:xfrm>
            <a:off x="3603912" y="765725"/>
            <a:ext cx="1588175" cy="1588175"/>
          </a:xfrm>
          <a:prstGeom prst="rect">
            <a:avLst/>
          </a:prstGeom>
          <a:noFill/>
          <a:ln>
            <a:noFill/>
          </a:ln>
        </p:spPr>
      </p:pic>
      <p:sp>
        <p:nvSpPr>
          <p:cNvPr id="436" name="Google Shape;436;p49"/>
          <p:cNvSpPr/>
          <p:nvPr/>
        </p:nvSpPr>
        <p:spPr>
          <a:xfrm>
            <a:off x="6220200" y="2492075"/>
            <a:ext cx="2133000" cy="338100"/>
          </a:xfrm>
          <a:prstGeom prst="roundRect">
            <a:avLst>
              <a:gd name="adj" fmla="val 16667"/>
            </a:avLst>
          </a:prstGeom>
          <a:solidFill>
            <a:srgbClr val="0179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Proxima Nova"/>
                <a:ea typeface="Proxima Nova"/>
                <a:cs typeface="Proxima Nova"/>
                <a:sym typeface="Proxima Nova"/>
              </a:rPr>
              <a:t>Laptops &amp; Desktops</a:t>
            </a:r>
            <a:endParaRPr sz="1600" b="1">
              <a:solidFill>
                <a:srgbClr val="FFFFFF"/>
              </a:solidFill>
              <a:latin typeface="Proxima Nova"/>
              <a:ea typeface="Proxima Nova"/>
              <a:cs typeface="Proxima Nova"/>
              <a:sym typeface="Proxima Nova"/>
            </a:endParaRPr>
          </a:p>
        </p:txBody>
      </p:sp>
      <p:sp>
        <p:nvSpPr>
          <p:cNvPr id="437" name="Google Shape;437;p49"/>
          <p:cNvSpPr/>
          <p:nvPr/>
        </p:nvSpPr>
        <p:spPr>
          <a:xfrm>
            <a:off x="3331488" y="2492075"/>
            <a:ext cx="2133000" cy="338100"/>
          </a:xfrm>
          <a:prstGeom prst="roundRect">
            <a:avLst>
              <a:gd name="adj" fmla="val 16667"/>
            </a:avLst>
          </a:prstGeom>
          <a:solidFill>
            <a:srgbClr val="0179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Proxima Nova"/>
                <a:ea typeface="Proxima Nova"/>
                <a:cs typeface="Proxima Nova"/>
                <a:sym typeface="Proxima Nova"/>
              </a:rPr>
              <a:t>Tablets</a:t>
            </a:r>
            <a:endParaRPr sz="1600" b="1">
              <a:solidFill>
                <a:srgbClr val="FFFFFF"/>
              </a:solidFill>
              <a:latin typeface="Proxima Nova"/>
              <a:ea typeface="Proxima Nova"/>
              <a:cs typeface="Proxima Nova"/>
              <a:sym typeface="Proxima Nova"/>
            </a:endParaRPr>
          </a:p>
        </p:txBody>
      </p:sp>
      <p:sp>
        <p:nvSpPr>
          <p:cNvPr id="438" name="Google Shape;438;p4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Breakpoints</a:t>
            </a:r>
            <a:endParaRPr/>
          </a:p>
        </p:txBody>
      </p:sp>
      <p:sp>
        <p:nvSpPr>
          <p:cNvPr id="444" name="Google Shape;444;p50"/>
          <p:cNvSpPr txBox="1">
            <a:spLocks noGrp="1"/>
          </p:cNvSpPr>
          <p:nvPr>
            <p:ph type="body" idx="4294967295"/>
          </p:nvPr>
        </p:nvSpPr>
        <p:spPr>
          <a:xfrm>
            <a:off x="457200" y="1071250"/>
            <a:ext cx="4114800" cy="32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480 pixels // phones</a:t>
            </a:r>
            <a:endParaRPr/>
          </a:p>
          <a:p>
            <a:pPr marL="0" lvl="0" indent="0" algn="l" rtl="0">
              <a:spcBef>
                <a:spcPts val="0"/>
              </a:spcBef>
              <a:spcAft>
                <a:spcPts val="0"/>
              </a:spcAft>
              <a:buNone/>
            </a:pPr>
            <a:r>
              <a:rPr lang="en"/>
              <a:t>768 pixels // tablets</a:t>
            </a:r>
            <a:endParaRPr/>
          </a:p>
          <a:p>
            <a:pPr marL="0" lvl="0" indent="0" algn="l" rtl="0">
              <a:spcBef>
                <a:spcPts val="0"/>
              </a:spcBef>
              <a:spcAft>
                <a:spcPts val="0"/>
              </a:spcAft>
              <a:buNone/>
            </a:pPr>
            <a:r>
              <a:rPr lang="en"/>
              <a:t>960 pixels // small screens</a:t>
            </a:r>
            <a:endParaRPr/>
          </a:p>
          <a:p>
            <a:pPr marL="0" lvl="0" indent="0" algn="l" rtl="0">
              <a:spcBef>
                <a:spcPts val="0"/>
              </a:spcBef>
              <a:spcAft>
                <a:spcPts val="0"/>
              </a:spcAft>
              <a:buNone/>
            </a:pPr>
            <a:r>
              <a:rPr lang="en"/>
              <a:t>1200 pixels // big screens</a:t>
            </a:r>
            <a:endParaRPr/>
          </a:p>
          <a:p>
            <a:pPr marL="0" lvl="0" indent="0" algn="l" rtl="0">
              <a:spcBef>
                <a:spcPts val="0"/>
              </a:spcBef>
              <a:spcAft>
                <a:spcPts val="0"/>
              </a:spcAft>
              <a:buNone/>
            </a:pPr>
            <a:endParaRPr sz="1400"/>
          </a:p>
          <a:p>
            <a:pPr marL="0" lvl="0" indent="0" algn="l" rtl="0">
              <a:spcBef>
                <a:spcPts val="0"/>
              </a:spcBef>
              <a:spcAft>
                <a:spcPts val="0"/>
              </a:spcAft>
              <a:buNone/>
            </a:pPr>
            <a:r>
              <a:rPr lang="en"/>
              <a:t>Target your styles against these breakpoints (you can make others, but these are versatile).</a:t>
            </a:r>
            <a:endParaRPr/>
          </a:p>
        </p:txBody>
      </p:sp>
      <p:sp>
        <p:nvSpPr>
          <p:cNvPr id="445" name="Google Shape;445;p5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r>
              <a:rPr lang="en"/>
              <a:t> | © 2020 General Assembly</a:t>
            </a:r>
            <a:endParaRPr/>
          </a:p>
        </p:txBody>
      </p:sp>
      <p:pic>
        <p:nvPicPr>
          <p:cNvPr id="446" name="Google Shape;446;p50"/>
          <p:cNvPicPr preferRelativeResize="0"/>
          <p:nvPr/>
        </p:nvPicPr>
        <p:blipFill>
          <a:blip r:embed="rId3">
            <a:alphaModFix/>
          </a:blip>
          <a:stretch>
            <a:fillRect/>
          </a:stretch>
        </p:blipFill>
        <p:spPr>
          <a:xfrm>
            <a:off x="4824400" y="510525"/>
            <a:ext cx="4086450" cy="4086450"/>
          </a:xfrm>
          <a:prstGeom prst="rect">
            <a:avLst/>
          </a:prstGeom>
          <a:noFill/>
          <a:ln>
            <a:noFill/>
          </a:ln>
        </p:spPr>
      </p:pic>
      <p:sp>
        <p:nvSpPr>
          <p:cNvPr id="447" name="Google Shape;447;p5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Approaches to Responsive Design</a:t>
            </a:r>
            <a:endParaRPr/>
          </a:p>
        </p:txBody>
      </p:sp>
      <p:sp>
        <p:nvSpPr>
          <p:cNvPr id="453" name="Google Shape;453;p51"/>
          <p:cNvSpPr txBox="1">
            <a:spLocks noGrp="1"/>
          </p:cNvSpPr>
          <p:nvPr>
            <p:ph type="body" idx="4294967295"/>
          </p:nvPr>
        </p:nvSpPr>
        <p:spPr>
          <a:xfrm>
            <a:off x="462450" y="1758650"/>
            <a:ext cx="4815900" cy="1423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AutoNum type="arabicPeriod"/>
            </a:pPr>
            <a:r>
              <a:rPr lang="en" b="1">
                <a:solidFill>
                  <a:schemeClr val="dk1"/>
                </a:solidFill>
              </a:rPr>
              <a:t>Three Breakpoints: </a:t>
            </a:r>
            <a:br>
              <a:rPr lang="en">
                <a:solidFill>
                  <a:schemeClr val="dk1"/>
                </a:solidFill>
              </a:rPr>
            </a:br>
            <a:r>
              <a:rPr lang="en">
                <a:solidFill>
                  <a:schemeClr val="dk1"/>
                </a:solidFill>
              </a:rPr>
              <a:t>Mobile, Tablet, Desktop</a:t>
            </a:r>
            <a:endParaRPr>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 b="1">
                <a:solidFill>
                  <a:schemeClr val="dk1"/>
                </a:solidFill>
              </a:rPr>
              <a:t>Many Breakpoints:</a:t>
            </a:r>
            <a:r>
              <a:rPr lang="en">
                <a:solidFill>
                  <a:schemeClr val="dk1"/>
                </a:solidFill>
              </a:rPr>
              <a:t> </a:t>
            </a:r>
            <a:br>
              <a:rPr lang="en">
                <a:solidFill>
                  <a:schemeClr val="dk1"/>
                </a:solidFill>
              </a:rPr>
            </a:br>
            <a:r>
              <a:rPr lang="en">
                <a:solidFill>
                  <a:schemeClr val="dk1"/>
                </a:solidFill>
              </a:rPr>
              <a:t>Component-based Breakpoints</a:t>
            </a:r>
            <a:endParaRPr>
              <a:solidFill>
                <a:schemeClr val="dk1"/>
              </a:solidFill>
            </a:endParaRPr>
          </a:p>
        </p:txBody>
      </p:sp>
      <p:sp>
        <p:nvSpPr>
          <p:cNvPr id="454" name="Google Shape;454;p5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r>
              <a:rPr lang="en"/>
              <a:t> | © 2020 General Assembly</a:t>
            </a:r>
            <a:endParaRPr/>
          </a:p>
        </p:txBody>
      </p:sp>
      <p:sp>
        <p:nvSpPr>
          <p:cNvPr id="455" name="Google Shape;455;p5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456" name="Google Shape;456;p51"/>
          <p:cNvPicPr preferRelativeResize="0"/>
          <p:nvPr/>
        </p:nvPicPr>
        <p:blipFill>
          <a:blip r:embed="rId3">
            <a:alphaModFix/>
          </a:blip>
          <a:stretch>
            <a:fillRect/>
          </a:stretch>
        </p:blipFill>
        <p:spPr>
          <a:xfrm>
            <a:off x="4880150" y="853075"/>
            <a:ext cx="3806650" cy="3806650"/>
          </a:xfrm>
          <a:prstGeom prst="rect">
            <a:avLst/>
          </a:prstGeom>
          <a:noFill/>
          <a:ln>
            <a:noFill/>
          </a:ln>
          <a:effectLst>
            <a:outerShdw blurRad="57150" dist="114300" dir="5400000" algn="bl" rotWithShape="0">
              <a:srgbClr val="000000">
                <a:alpha val="1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Viewport</a:t>
            </a:r>
            <a:endParaRPr/>
          </a:p>
        </p:txBody>
      </p:sp>
      <p:sp>
        <p:nvSpPr>
          <p:cNvPr id="462" name="Google Shape;462;p52"/>
          <p:cNvSpPr txBox="1">
            <a:spLocks noGrp="1"/>
          </p:cNvSpPr>
          <p:nvPr>
            <p:ph type="body" idx="4294967295"/>
          </p:nvPr>
        </p:nvSpPr>
        <p:spPr>
          <a:xfrm>
            <a:off x="457200" y="2120150"/>
            <a:ext cx="8219100" cy="20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have to tell the browser you want the page to be responsive. Include this code above the </a:t>
            </a:r>
            <a:r>
              <a:rPr lang="en" b="1">
                <a:latin typeface="Inconsolata"/>
                <a:ea typeface="Inconsolata"/>
                <a:cs typeface="Inconsolata"/>
                <a:sym typeface="Inconsolata"/>
              </a:rPr>
              <a:t>head</a:t>
            </a:r>
            <a:r>
              <a:rPr lang="en"/>
              <a:t>. This tells the browser to scale the page to the device that’s viewing it.</a:t>
            </a:r>
            <a:endParaRPr/>
          </a:p>
        </p:txBody>
      </p:sp>
      <p:sp>
        <p:nvSpPr>
          <p:cNvPr id="463" name="Google Shape;463;p5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r>
              <a:rPr lang="en"/>
              <a:t> | © 2020 General Assembly</a:t>
            </a:r>
            <a:endParaRPr/>
          </a:p>
        </p:txBody>
      </p:sp>
      <p:sp>
        <p:nvSpPr>
          <p:cNvPr id="464" name="Google Shape;464;p52"/>
          <p:cNvSpPr/>
          <p:nvPr/>
        </p:nvSpPr>
        <p:spPr>
          <a:xfrm>
            <a:off x="560250" y="948713"/>
            <a:ext cx="8013000" cy="10758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Inconsolata"/>
                <a:ea typeface="Inconsolata"/>
                <a:cs typeface="Inconsolata"/>
                <a:sym typeface="Inconsolata"/>
              </a:rPr>
              <a:t>&lt;meta name="viewport" content="width=device-width, initial-scale=1"&gt;</a:t>
            </a:r>
            <a:endParaRPr sz="1800">
              <a:latin typeface="Inconsolata"/>
              <a:ea typeface="Inconsolata"/>
              <a:cs typeface="Inconsolata"/>
              <a:sym typeface="Inconsolata"/>
            </a:endParaRPr>
          </a:p>
        </p:txBody>
      </p:sp>
      <p:sp>
        <p:nvSpPr>
          <p:cNvPr id="465" name="Google Shape;465;p5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@media</a:t>
            </a:r>
            <a:r>
              <a:rPr lang="en"/>
              <a:t> Query</a:t>
            </a:r>
            <a:endParaRPr/>
          </a:p>
        </p:txBody>
      </p:sp>
      <p:sp>
        <p:nvSpPr>
          <p:cNvPr id="471" name="Google Shape;471;p53"/>
          <p:cNvSpPr txBox="1">
            <a:spLocks noGrp="1"/>
          </p:cNvSpPr>
          <p:nvPr>
            <p:ph type="body" idx="4294967295"/>
          </p:nvPr>
        </p:nvSpPr>
        <p:spPr>
          <a:xfrm>
            <a:off x="457200" y="1065475"/>
            <a:ext cx="8219100" cy="15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Syntax is a bit weird at first, though. You’ll potentially see @ rules for the first time in CSS (others exist: </a:t>
            </a:r>
            <a:r>
              <a:rPr lang="en" sz="1600" b="1">
                <a:solidFill>
                  <a:schemeClr val="dk1"/>
                </a:solidFill>
                <a:latin typeface="Inconsolata"/>
                <a:ea typeface="Inconsolata"/>
                <a:cs typeface="Inconsolata"/>
                <a:sym typeface="Inconsolata"/>
              </a:rPr>
              <a:t>@import</a:t>
            </a:r>
            <a:r>
              <a:rPr lang="en" sz="1600" b="1">
                <a:solidFill>
                  <a:schemeClr val="dk1"/>
                </a:solidFill>
                <a:latin typeface="Courier New"/>
                <a:ea typeface="Courier New"/>
                <a:cs typeface="Courier New"/>
                <a:sym typeface="Courier New"/>
              </a:rPr>
              <a:t>, </a:t>
            </a:r>
            <a:r>
              <a:rPr lang="en" sz="1600" b="1">
                <a:solidFill>
                  <a:schemeClr val="dk1"/>
                </a:solidFill>
                <a:latin typeface="Inconsolata"/>
                <a:ea typeface="Inconsolata"/>
                <a:cs typeface="Inconsolata"/>
                <a:sym typeface="Inconsolata"/>
              </a:rPr>
              <a:t>@keyframes</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What does this code do? What is being targeted?</a:t>
            </a:r>
            <a:endParaRPr sz="1400" b="1">
              <a:latin typeface="Courier New"/>
              <a:ea typeface="Courier New"/>
              <a:cs typeface="Courier New"/>
              <a:sym typeface="Courier New"/>
            </a:endParaRPr>
          </a:p>
        </p:txBody>
      </p:sp>
      <p:sp>
        <p:nvSpPr>
          <p:cNvPr id="472" name="Google Shape;472;p5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r>
              <a:rPr lang="en"/>
              <a:t> | © 2020 General Assembly</a:t>
            </a:r>
            <a:endParaRPr/>
          </a:p>
        </p:txBody>
      </p:sp>
      <p:sp>
        <p:nvSpPr>
          <p:cNvPr id="473" name="Google Shape;473;p5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74" name="Google Shape;474;p53"/>
          <p:cNvSpPr txBox="1"/>
          <p:nvPr/>
        </p:nvSpPr>
        <p:spPr>
          <a:xfrm>
            <a:off x="4639200" y="2709850"/>
            <a:ext cx="3665400" cy="1416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600">
                <a:solidFill>
                  <a:schemeClr val="accent1"/>
                </a:solidFill>
                <a:latin typeface="Inconsolata"/>
                <a:ea typeface="Inconsolata"/>
                <a:cs typeface="Inconsolata"/>
                <a:sym typeface="Inconsolata"/>
              </a:rPr>
              <a:t>@media (min-width: 480px) {</a:t>
            </a:r>
            <a:endParaRPr sz="16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1600">
                <a:solidFill>
                  <a:schemeClr val="accent1"/>
                </a:solidFill>
                <a:latin typeface="Inconsolata"/>
                <a:ea typeface="Inconsolata"/>
                <a:cs typeface="Inconsolata"/>
                <a:sym typeface="Inconsolata"/>
              </a:rPr>
              <a:t>  .text-design {</a:t>
            </a:r>
            <a:endParaRPr sz="16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1600">
                <a:solidFill>
                  <a:schemeClr val="accent1"/>
                </a:solidFill>
                <a:latin typeface="Inconsolata"/>
                <a:ea typeface="Inconsolata"/>
                <a:cs typeface="Inconsolata"/>
                <a:sym typeface="Inconsolata"/>
              </a:rPr>
              <a:t>    font-size: 24px;</a:t>
            </a:r>
            <a:endParaRPr sz="16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1600">
                <a:solidFill>
                  <a:schemeClr val="accent1"/>
                </a:solidFill>
                <a:latin typeface="Inconsolata"/>
                <a:ea typeface="Inconsolata"/>
                <a:cs typeface="Inconsolata"/>
                <a:sym typeface="Inconsolata"/>
              </a:rPr>
              <a:t>  }</a:t>
            </a:r>
            <a:endParaRPr sz="1600">
              <a:solidFill>
                <a:schemeClr val="accent1"/>
              </a:solidFill>
              <a:latin typeface="Inconsolata"/>
              <a:ea typeface="Inconsolata"/>
              <a:cs typeface="Inconsolata"/>
              <a:sym typeface="Inconsolata"/>
            </a:endParaRPr>
          </a:p>
          <a:p>
            <a:pPr marL="457200" lvl="0" indent="0" algn="l" rtl="0">
              <a:spcBef>
                <a:spcPts val="0"/>
              </a:spcBef>
              <a:spcAft>
                <a:spcPts val="0"/>
              </a:spcAft>
              <a:buNone/>
            </a:pPr>
            <a:r>
              <a:rPr lang="en" sz="1600">
                <a:solidFill>
                  <a:schemeClr val="accent1"/>
                </a:solidFill>
                <a:latin typeface="Inconsolata"/>
                <a:ea typeface="Inconsolata"/>
                <a:cs typeface="Inconsolata"/>
                <a:sym typeface="Inconsolata"/>
              </a:rPr>
              <a:t>}</a:t>
            </a:r>
            <a:endParaRPr sz="1600">
              <a:solidFill>
                <a:schemeClr val="accent1"/>
              </a:solidFill>
              <a:latin typeface="Inconsolata"/>
              <a:ea typeface="Inconsolata"/>
              <a:cs typeface="Inconsolata"/>
              <a:sym typeface="Inconsolat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4"/>
          <p:cNvSpPr/>
          <p:nvPr/>
        </p:nvSpPr>
        <p:spPr>
          <a:xfrm>
            <a:off x="545200" y="914400"/>
            <a:ext cx="8013000" cy="24282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.text-design {</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18px;</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@media (min-width: 480px) {</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.text-design {</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24px;</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480" name="Google Shape;480;p5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Media Query</a:t>
            </a:r>
            <a:endParaRPr/>
          </a:p>
        </p:txBody>
      </p:sp>
      <p:sp>
        <p:nvSpPr>
          <p:cNvPr id="481" name="Google Shape;481;p54"/>
          <p:cNvSpPr txBox="1">
            <a:spLocks noGrp="1"/>
          </p:cNvSpPr>
          <p:nvPr>
            <p:ph type="body" idx="4294967295"/>
          </p:nvPr>
        </p:nvSpPr>
        <p:spPr>
          <a:xfrm>
            <a:off x="457200" y="3403925"/>
            <a:ext cx="8219100" cy="12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 </a:t>
            </a:r>
            <a:r>
              <a:rPr lang="en" b="1">
                <a:latin typeface="Inconsolata"/>
                <a:ea typeface="Inconsolata"/>
                <a:cs typeface="Inconsolata"/>
                <a:sym typeface="Inconsolata"/>
              </a:rPr>
              <a:t>min-width</a:t>
            </a:r>
            <a:r>
              <a:rPr lang="en"/>
              <a:t> with </a:t>
            </a:r>
            <a:r>
              <a:rPr lang="en" b="1">
                <a:latin typeface="Inconsolata"/>
                <a:ea typeface="Inconsolata"/>
                <a:cs typeface="Inconsolata"/>
                <a:sym typeface="Inconsolata"/>
              </a:rPr>
              <a:t>@media</a:t>
            </a:r>
            <a:r>
              <a:rPr lang="en"/>
              <a:t> and provide property/value pairs inside of the current style sheet. The code really is this easy but there’s more to consider. </a:t>
            </a:r>
            <a:endParaRPr/>
          </a:p>
        </p:txBody>
      </p:sp>
      <p:sp>
        <p:nvSpPr>
          <p:cNvPr id="482" name="Google Shape;482;p5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r>
              <a:rPr lang="en"/>
              <a:t> | © 2020 General Assembly</a:t>
            </a:r>
            <a:endParaRPr/>
          </a:p>
        </p:txBody>
      </p:sp>
      <p:sp>
        <p:nvSpPr>
          <p:cNvPr id="483" name="Google Shape;483;p5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Mobile-First</a:t>
            </a:r>
            <a:endParaRPr/>
          </a:p>
        </p:txBody>
      </p:sp>
      <p:sp>
        <p:nvSpPr>
          <p:cNvPr id="489" name="Google Shape;489;p55"/>
          <p:cNvSpPr txBox="1">
            <a:spLocks noGrp="1"/>
          </p:cNvSpPr>
          <p:nvPr>
            <p:ph type="body" idx="4294967295"/>
          </p:nvPr>
        </p:nvSpPr>
        <p:spPr>
          <a:xfrm>
            <a:off x="462450" y="914400"/>
            <a:ext cx="8219100" cy="142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In mobile-first design, styles start with mobile and cascade to larger screens. This is the preferred way of implementing responsive design, as mobile screens are harder to accommodate and design retroactively.</a:t>
            </a:r>
            <a:endParaRPr>
              <a:solidFill>
                <a:schemeClr val="dk1"/>
              </a:solidFill>
            </a:endParaRPr>
          </a:p>
          <a:p>
            <a:pPr marL="0" lvl="0" indent="0" algn="l" rtl="0">
              <a:lnSpc>
                <a:spcPct val="100000"/>
              </a:lnSpc>
              <a:spcBef>
                <a:spcPts val="1000"/>
              </a:spcBef>
              <a:spcAft>
                <a:spcPts val="1000"/>
              </a:spcAft>
              <a:buNone/>
            </a:pPr>
            <a:endParaRPr>
              <a:solidFill>
                <a:schemeClr val="dk1"/>
              </a:solidFill>
            </a:endParaRPr>
          </a:p>
        </p:txBody>
      </p:sp>
      <p:sp>
        <p:nvSpPr>
          <p:cNvPr id="490" name="Google Shape;490;p5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r>
              <a:rPr lang="en"/>
              <a:t> | © 2020 General Assembly</a:t>
            </a:r>
            <a:endParaRPr/>
          </a:p>
        </p:txBody>
      </p:sp>
      <p:sp>
        <p:nvSpPr>
          <p:cNvPr id="491" name="Google Shape;491;p55"/>
          <p:cNvSpPr/>
          <p:nvPr/>
        </p:nvSpPr>
        <p:spPr>
          <a:xfrm>
            <a:off x="3721200" y="3597850"/>
            <a:ext cx="1701600" cy="8571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92" name="Google Shape;492;p55"/>
          <p:cNvSpPr/>
          <p:nvPr/>
        </p:nvSpPr>
        <p:spPr>
          <a:xfrm>
            <a:off x="2019600" y="3844525"/>
            <a:ext cx="1701600" cy="6105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93" name="Google Shape;493;p55"/>
          <p:cNvSpPr/>
          <p:nvPr/>
        </p:nvSpPr>
        <p:spPr>
          <a:xfrm>
            <a:off x="5422800" y="4039225"/>
            <a:ext cx="1701600" cy="415800"/>
          </a:xfrm>
          <a:prstGeom prst="rec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494" name="Google Shape;494;p55"/>
          <p:cNvSpPr txBox="1"/>
          <p:nvPr/>
        </p:nvSpPr>
        <p:spPr>
          <a:xfrm>
            <a:off x="4234200" y="3866125"/>
            <a:ext cx="675600" cy="71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1</a:t>
            </a:r>
            <a:endParaRPr sz="2400" b="1">
              <a:latin typeface="Proxima Nova"/>
              <a:ea typeface="Proxima Nova"/>
              <a:cs typeface="Proxima Nova"/>
              <a:sym typeface="Proxima Nova"/>
            </a:endParaRPr>
          </a:p>
        </p:txBody>
      </p:sp>
      <p:sp>
        <p:nvSpPr>
          <p:cNvPr id="495" name="Google Shape;495;p55"/>
          <p:cNvSpPr txBox="1"/>
          <p:nvPr/>
        </p:nvSpPr>
        <p:spPr>
          <a:xfrm>
            <a:off x="2532600" y="3866125"/>
            <a:ext cx="675600" cy="71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2</a:t>
            </a:r>
            <a:endParaRPr sz="2400" b="1">
              <a:latin typeface="Proxima Nova"/>
              <a:ea typeface="Proxima Nova"/>
              <a:cs typeface="Proxima Nova"/>
              <a:sym typeface="Proxima Nova"/>
            </a:endParaRPr>
          </a:p>
        </p:txBody>
      </p:sp>
      <p:sp>
        <p:nvSpPr>
          <p:cNvPr id="496" name="Google Shape;496;p55"/>
          <p:cNvSpPr txBox="1"/>
          <p:nvPr/>
        </p:nvSpPr>
        <p:spPr>
          <a:xfrm>
            <a:off x="5935800" y="3920725"/>
            <a:ext cx="675600" cy="6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Proxima Nova"/>
                <a:ea typeface="Proxima Nova"/>
                <a:cs typeface="Proxima Nova"/>
                <a:sym typeface="Proxima Nova"/>
              </a:rPr>
              <a:t>3</a:t>
            </a:r>
            <a:endParaRPr sz="2400" b="1">
              <a:solidFill>
                <a:schemeClr val="lt1"/>
              </a:solidFill>
              <a:latin typeface="Proxima Nova"/>
              <a:ea typeface="Proxima Nova"/>
              <a:cs typeface="Proxima Nova"/>
              <a:sym typeface="Proxima Nova"/>
            </a:endParaRPr>
          </a:p>
        </p:txBody>
      </p:sp>
      <p:pic>
        <p:nvPicPr>
          <p:cNvPr id="497" name="Google Shape;497;p55"/>
          <p:cNvPicPr preferRelativeResize="0"/>
          <p:nvPr/>
        </p:nvPicPr>
        <p:blipFill>
          <a:blip r:embed="rId3">
            <a:alphaModFix/>
          </a:blip>
          <a:stretch>
            <a:fillRect/>
          </a:stretch>
        </p:blipFill>
        <p:spPr>
          <a:xfrm>
            <a:off x="4004350" y="2426874"/>
            <a:ext cx="1081999" cy="1081999"/>
          </a:xfrm>
          <a:prstGeom prst="rect">
            <a:avLst/>
          </a:prstGeom>
          <a:noFill/>
          <a:ln>
            <a:noFill/>
          </a:ln>
        </p:spPr>
      </p:pic>
      <p:pic>
        <p:nvPicPr>
          <p:cNvPr id="498" name="Google Shape;498;p55"/>
          <p:cNvPicPr preferRelativeResize="0"/>
          <p:nvPr/>
        </p:nvPicPr>
        <p:blipFill>
          <a:blip r:embed="rId4">
            <a:alphaModFix/>
          </a:blip>
          <a:stretch>
            <a:fillRect/>
          </a:stretch>
        </p:blipFill>
        <p:spPr>
          <a:xfrm>
            <a:off x="2360009" y="2710156"/>
            <a:ext cx="1020776" cy="1020794"/>
          </a:xfrm>
          <a:prstGeom prst="rect">
            <a:avLst/>
          </a:prstGeom>
          <a:noFill/>
          <a:ln>
            <a:noFill/>
          </a:ln>
        </p:spPr>
      </p:pic>
      <p:pic>
        <p:nvPicPr>
          <p:cNvPr id="499" name="Google Shape;499;p55"/>
          <p:cNvPicPr preferRelativeResize="0"/>
          <p:nvPr/>
        </p:nvPicPr>
        <p:blipFill>
          <a:blip r:embed="rId5">
            <a:alphaModFix/>
          </a:blip>
          <a:stretch>
            <a:fillRect/>
          </a:stretch>
        </p:blipFill>
        <p:spPr>
          <a:xfrm>
            <a:off x="5608675" y="2754777"/>
            <a:ext cx="1329850" cy="1329850"/>
          </a:xfrm>
          <a:prstGeom prst="rect">
            <a:avLst/>
          </a:prstGeom>
          <a:noFill/>
          <a:ln>
            <a:noFill/>
          </a:ln>
        </p:spPr>
      </p:pic>
      <p:sp>
        <p:nvSpPr>
          <p:cNvPr id="500" name="Google Shape;500;p5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Thinking Time</a:t>
            </a:r>
            <a:endParaRPr/>
          </a:p>
        </p:txBody>
      </p:sp>
      <p:sp>
        <p:nvSpPr>
          <p:cNvPr id="506" name="Google Shape;506;p56"/>
          <p:cNvSpPr txBox="1">
            <a:spLocks noGrp="1"/>
          </p:cNvSpPr>
          <p:nvPr>
            <p:ph type="body" idx="1"/>
          </p:nvPr>
        </p:nvSpPr>
        <p:spPr>
          <a:xfrm>
            <a:off x="457200" y="1289025"/>
            <a:ext cx="8229600" cy="2172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000"/>
              </a:spcAft>
              <a:buNone/>
            </a:pPr>
            <a:r>
              <a:rPr lang="en" sz="2400">
                <a:solidFill>
                  <a:schemeClr val="dk1"/>
                </a:solidFill>
              </a:rPr>
              <a:t>What are the pros and cons of </a:t>
            </a:r>
            <a:br>
              <a:rPr lang="en" sz="2400">
                <a:solidFill>
                  <a:schemeClr val="dk1"/>
                </a:solidFill>
              </a:rPr>
            </a:br>
            <a:r>
              <a:rPr lang="en" sz="2400">
                <a:solidFill>
                  <a:schemeClr val="dk1"/>
                </a:solidFill>
              </a:rPr>
              <a:t>each approach to breakpoints?</a:t>
            </a:r>
            <a:endParaRPr sz="2400">
              <a:solidFill>
                <a:schemeClr val="dk1"/>
              </a:solidFill>
            </a:endParaRPr>
          </a:p>
        </p:txBody>
      </p:sp>
      <p:sp>
        <p:nvSpPr>
          <p:cNvPr id="507" name="Google Shape;507;p5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r>
              <a:rPr lang="en"/>
              <a:t> | © 2020 General Assembly</a:t>
            </a:r>
            <a:endParaRPr/>
          </a:p>
        </p:txBody>
      </p:sp>
      <p:sp>
        <p:nvSpPr>
          <p:cNvPr id="508" name="Google Shape;508;p56"/>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Discussion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Media Queries With Layout</a:t>
            </a:r>
            <a:endParaRPr/>
          </a:p>
        </p:txBody>
      </p:sp>
      <p:sp>
        <p:nvSpPr>
          <p:cNvPr id="514" name="Google Shape;514;p57"/>
          <p:cNvSpPr txBox="1">
            <a:spLocks noGrp="1"/>
          </p:cNvSpPr>
          <p:nvPr>
            <p:ph type="body" idx="4294967295"/>
          </p:nvPr>
        </p:nvSpPr>
        <p:spPr>
          <a:xfrm>
            <a:off x="457200" y="1071250"/>
            <a:ext cx="4978500" cy="32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you actually use media queries depends on your layout method. Generally, you’re adjusting both layout (flex, grid, etc.) and finish work (font, background, color). </a:t>
            </a:r>
            <a:endParaRPr/>
          </a:p>
          <a:p>
            <a:pPr marL="0" lvl="0" indent="0" algn="l" rtl="0">
              <a:spcBef>
                <a:spcPts val="0"/>
              </a:spcBef>
              <a:spcAft>
                <a:spcPts val="0"/>
              </a:spcAft>
              <a:buNone/>
            </a:pPr>
            <a:endParaRPr/>
          </a:p>
          <a:p>
            <a:pPr marL="0" lvl="0" indent="0" algn="l" rtl="0">
              <a:spcBef>
                <a:spcPts val="0"/>
              </a:spcBef>
              <a:spcAft>
                <a:spcPts val="0"/>
              </a:spcAft>
              <a:buNone/>
            </a:pPr>
            <a:r>
              <a:rPr lang="en"/>
              <a:t>First, let’s make the layout responsive!</a:t>
            </a:r>
            <a:endParaRPr/>
          </a:p>
          <a:p>
            <a:pPr marL="0" lvl="0" indent="0" algn="l" rtl="0">
              <a:spcBef>
                <a:spcPts val="0"/>
              </a:spcBef>
              <a:spcAft>
                <a:spcPts val="0"/>
              </a:spcAft>
              <a:buNone/>
            </a:pPr>
            <a:endParaRPr/>
          </a:p>
        </p:txBody>
      </p:sp>
      <p:sp>
        <p:nvSpPr>
          <p:cNvPr id="515" name="Google Shape;515;p5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r>
              <a:rPr lang="en"/>
              <a:t> | © 2020 General Assembly</a:t>
            </a:r>
            <a:endParaRPr/>
          </a:p>
        </p:txBody>
      </p:sp>
      <p:pic>
        <p:nvPicPr>
          <p:cNvPr id="516" name="Google Shape;516;p57"/>
          <p:cNvPicPr preferRelativeResize="0"/>
          <p:nvPr/>
        </p:nvPicPr>
        <p:blipFill>
          <a:blip r:embed="rId3">
            <a:alphaModFix/>
          </a:blip>
          <a:stretch>
            <a:fillRect/>
          </a:stretch>
        </p:blipFill>
        <p:spPr>
          <a:xfrm>
            <a:off x="5283300" y="908350"/>
            <a:ext cx="3403499" cy="3403499"/>
          </a:xfrm>
          <a:prstGeom prst="rect">
            <a:avLst/>
          </a:prstGeom>
          <a:noFill/>
          <a:ln>
            <a:noFill/>
          </a:ln>
        </p:spPr>
      </p:pic>
      <p:sp>
        <p:nvSpPr>
          <p:cNvPr id="517" name="Google Shape;517;p5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9"/>
          <p:cNvSpPr txBox="1">
            <a:spLocks noGrp="1"/>
          </p:cNvSpPr>
          <p:nvPr>
            <p:ph type="body" idx="4294967295"/>
          </p:nvPr>
        </p:nvSpPr>
        <p:spPr>
          <a:xfrm>
            <a:off x="457200" y="914400"/>
            <a:ext cx="4388700" cy="327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You can also tailor CSS around other attributes of the device that’s viewing your work. Things such as device type, screen resolution, and others are available but less common than width.</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Here’s a full list of things you can target:</a:t>
            </a:r>
            <a:endParaRPr/>
          </a:p>
          <a:p>
            <a:pPr marL="0" lvl="0" indent="0" algn="l" rtl="0">
              <a:lnSpc>
                <a:spcPct val="100000"/>
              </a:lnSpc>
              <a:spcBef>
                <a:spcPts val="0"/>
              </a:spcBef>
              <a:spcAft>
                <a:spcPts val="0"/>
              </a:spcAft>
              <a:buNone/>
            </a:pPr>
            <a:r>
              <a:rPr lang="en" u="sng">
                <a:solidFill>
                  <a:schemeClr val="hlink"/>
                </a:solidFill>
                <a:hlinkClick r:id="rId3"/>
              </a:rPr>
              <a:t>https://developer.mozilla.org/en-US/docs/Web/CSS/Media_Queries/Using_media_queries</a:t>
            </a:r>
            <a:endParaRPr/>
          </a:p>
        </p:txBody>
      </p:sp>
      <p:sp>
        <p:nvSpPr>
          <p:cNvPr id="533" name="Google Shape;533;p5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Targeting Non-Width Values</a:t>
            </a:r>
            <a:endParaRPr/>
          </a:p>
        </p:txBody>
      </p:sp>
      <p:sp>
        <p:nvSpPr>
          <p:cNvPr id="534" name="Google Shape;534;p5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r>
              <a:rPr lang="en"/>
              <a:t> | © 2020 General Assembly</a:t>
            </a:r>
            <a:endParaRPr/>
          </a:p>
        </p:txBody>
      </p:sp>
      <p:pic>
        <p:nvPicPr>
          <p:cNvPr id="535" name="Google Shape;535;p59"/>
          <p:cNvPicPr preferRelativeResize="0"/>
          <p:nvPr/>
        </p:nvPicPr>
        <p:blipFill>
          <a:blip r:embed="rId4">
            <a:alphaModFix/>
          </a:blip>
          <a:stretch>
            <a:fillRect/>
          </a:stretch>
        </p:blipFill>
        <p:spPr>
          <a:xfrm>
            <a:off x="5401250" y="692025"/>
            <a:ext cx="3176275" cy="3176275"/>
          </a:xfrm>
          <a:prstGeom prst="rect">
            <a:avLst/>
          </a:prstGeom>
          <a:noFill/>
          <a:ln>
            <a:noFill/>
          </a:ln>
        </p:spPr>
      </p:pic>
      <p:sp>
        <p:nvSpPr>
          <p:cNvPr id="536" name="Google Shape;536;p5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body" idx="4294967295"/>
          </p:nvPr>
        </p:nvSpPr>
        <p:spPr>
          <a:xfrm>
            <a:off x="457200" y="1249850"/>
            <a:ext cx="5256000" cy="294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chemeClr val="dk1"/>
                </a:solidFill>
              </a:rPr>
              <a:t>In this lesson, you will:</a:t>
            </a:r>
            <a:endParaRPr>
              <a:solidFill>
                <a:schemeClr val="dk1"/>
              </a:solidFill>
            </a:endParaRPr>
          </a:p>
          <a:p>
            <a:pPr marL="0" marR="0" lvl="0" indent="0" algn="l" rtl="0">
              <a:lnSpc>
                <a:spcPct val="100000"/>
              </a:lnSpc>
              <a:spcBef>
                <a:spcPts val="0"/>
              </a:spcBef>
              <a:spcAft>
                <a:spcPts val="0"/>
              </a:spcAft>
              <a:buClr>
                <a:srgbClr val="000000"/>
              </a:buClr>
              <a:buSzPts val="2300"/>
              <a:buFont typeface="Helvetica Neue"/>
              <a:buNone/>
            </a:pPr>
            <a:endParaRPr sz="1700" b="1">
              <a:solidFill>
                <a:schemeClr val="dk1"/>
              </a:solidFill>
            </a:endParaRPr>
          </a:p>
          <a:p>
            <a:pPr marL="457200" marR="0" lvl="0" indent="-330200" algn="l" rtl="0">
              <a:lnSpc>
                <a:spcPct val="115000"/>
              </a:lnSpc>
              <a:spcBef>
                <a:spcPts val="0"/>
              </a:spcBef>
              <a:spcAft>
                <a:spcPts val="0"/>
              </a:spcAft>
              <a:buClr>
                <a:schemeClr val="dk1"/>
              </a:buClr>
              <a:buSzPts val="1600"/>
              <a:buChar char="●"/>
            </a:pPr>
            <a:r>
              <a:rPr lang="en" sz="1600">
                <a:solidFill>
                  <a:schemeClr val="dk1"/>
                </a:solidFill>
              </a:rPr>
              <a:t>Define media query breakpoints to apply separate rules based on screen size.</a:t>
            </a:r>
            <a:endParaRPr sz="160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a:solidFill>
                  <a:schemeClr val="dk1"/>
                </a:solidFill>
              </a:rPr>
              <a:t>Use responsive measurements such as ems to smoothly scale CSS rules to devices.</a:t>
            </a:r>
            <a:endParaRPr sz="1600">
              <a:solidFill>
                <a:schemeClr val="dk1"/>
              </a:solidFill>
            </a:endParaRPr>
          </a:p>
          <a:p>
            <a:pPr marL="457200" marR="0" lvl="0" indent="-330200" algn="l" rtl="0">
              <a:lnSpc>
                <a:spcPct val="115000"/>
              </a:lnSpc>
              <a:spcBef>
                <a:spcPts val="700"/>
              </a:spcBef>
              <a:spcAft>
                <a:spcPts val="0"/>
              </a:spcAft>
              <a:buClr>
                <a:schemeClr val="dk1"/>
              </a:buClr>
              <a:buSzPts val="1600"/>
              <a:buChar char="●"/>
            </a:pPr>
            <a:r>
              <a:rPr lang="en" sz="1600">
                <a:solidFill>
                  <a:schemeClr val="dk1"/>
                </a:solidFill>
              </a:rPr>
              <a:t>Apply a mobile-first methodology to CSS and website design.</a:t>
            </a:r>
            <a:endParaRPr sz="1600">
              <a:solidFill>
                <a:schemeClr val="dk1"/>
              </a:solidFill>
            </a:endParaRPr>
          </a:p>
          <a:p>
            <a:pPr marL="0" marR="0" lvl="0" indent="0" algn="l" rtl="0">
              <a:lnSpc>
                <a:spcPct val="115000"/>
              </a:lnSpc>
              <a:spcBef>
                <a:spcPts val="700"/>
              </a:spcBef>
              <a:spcAft>
                <a:spcPts val="0"/>
              </a:spcAft>
              <a:buNone/>
            </a:pPr>
            <a:endParaRPr sz="1600">
              <a:solidFill>
                <a:schemeClr val="dk1"/>
              </a:solidFill>
            </a:endParaRPr>
          </a:p>
          <a:p>
            <a:pPr marL="0" marR="0" lvl="0" indent="0" algn="l" rtl="0">
              <a:lnSpc>
                <a:spcPct val="115000"/>
              </a:lnSpc>
              <a:spcBef>
                <a:spcPts val="700"/>
              </a:spcBef>
              <a:spcAft>
                <a:spcPts val="0"/>
              </a:spcAft>
              <a:buNone/>
            </a:pPr>
            <a:endParaRPr sz="1600">
              <a:solidFill>
                <a:schemeClr val="dk1"/>
              </a:solidFill>
            </a:endParaRPr>
          </a:p>
          <a:p>
            <a:pPr marL="0" marR="0" lvl="0" indent="0" algn="l" rtl="0">
              <a:lnSpc>
                <a:spcPct val="115000"/>
              </a:lnSpc>
              <a:spcBef>
                <a:spcPts val="700"/>
              </a:spcBef>
              <a:spcAft>
                <a:spcPts val="0"/>
              </a:spcAft>
              <a:buNone/>
            </a:pPr>
            <a:endParaRPr sz="1600">
              <a:solidFill>
                <a:schemeClr val="dk1"/>
              </a:solidFill>
            </a:endParaRPr>
          </a:p>
          <a:p>
            <a:pPr marL="0" marR="0" lvl="0" indent="0" algn="l" rtl="0">
              <a:lnSpc>
                <a:spcPct val="115000"/>
              </a:lnSpc>
              <a:spcBef>
                <a:spcPts val="700"/>
              </a:spcBef>
              <a:spcAft>
                <a:spcPts val="700"/>
              </a:spcAft>
              <a:buNone/>
            </a:pPr>
            <a:endParaRPr sz="1600">
              <a:solidFill>
                <a:schemeClr val="dk1"/>
              </a:solidFill>
            </a:endParaRPr>
          </a:p>
        </p:txBody>
      </p:sp>
      <p:sp>
        <p:nvSpPr>
          <p:cNvPr id="334" name="Google Shape;334;p40"/>
          <p:cNvSpPr txBox="1"/>
          <p:nvPr/>
        </p:nvSpPr>
        <p:spPr>
          <a:xfrm>
            <a:off x="457200" y="4662725"/>
            <a:ext cx="23721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2</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pic>
        <p:nvPicPr>
          <p:cNvPr id="335" name="Google Shape;335;p40"/>
          <p:cNvPicPr preferRelativeResize="0"/>
          <p:nvPr/>
        </p:nvPicPr>
        <p:blipFill>
          <a:blip r:embed="rId3">
            <a:alphaModFix/>
          </a:blip>
          <a:stretch>
            <a:fillRect/>
          </a:stretch>
        </p:blipFill>
        <p:spPr>
          <a:xfrm>
            <a:off x="6302320" y="1133463"/>
            <a:ext cx="1819968" cy="2561116"/>
          </a:xfrm>
          <a:prstGeom prst="rect">
            <a:avLst/>
          </a:prstGeom>
          <a:noFill/>
          <a:ln>
            <a:noFill/>
          </a:ln>
        </p:spPr>
      </p:pic>
      <p:sp>
        <p:nvSpPr>
          <p:cNvPr id="336" name="Google Shape;336;p40"/>
          <p:cNvSpPr txBox="1"/>
          <p:nvPr/>
        </p:nvSpPr>
        <p:spPr>
          <a:xfrm>
            <a:off x="457200" y="28037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Today’s Learning Objectives</a:t>
            </a:r>
            <a:endParaRPr sz="2400" b="1">
              <a:latin typeface="Proxima Nova"/>
              <a:ea typeface="Proxima Nova"/>
              <a:cs typeface="Proxima Nova"/>
              <a:sym typeface="Proxima Nova"/>
            </a:endParaRPr>
          </a:p>
        </p:txBody>
      </p:sp>
      <p:sp>
        <p:nvSpPr>
          <p:cNvPr id="337" name="Google Shape;337;p4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38" name="Google Shape;338;p4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r>
              <a:rPr lang="en"/>
              <a:t> | © 2020 General Assembly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Media Types</a:t>
            </a:r>
            <a:endParaRPr/>
          </a:p>
        </p:txBody>
      </p:sp>
      <p:sp>
        <p:nvSpPr>
          <p:cNvPr id="542" name="Google Shape;542;p60"/>
          <p:cNvSpPr txBox="1">
            <a:spLocks noGrp="1"/>
          </p:cNvSpPr>
          <p:nvPr>
            <p:ph type="body" idx="4294967295"/>
          </p:nvPr>
        </p:nvSpPr>
        <p:spPr>
          <a:xfrm>
            <a:off x="457200" y="914400"/>
            <a:ext cx="8219100" cy="9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Typically, all you would use is the </a:t>
            </a:r>
            <a:r>
              <a:rPr lang="en" b="1">
                <a:latin typeface="Inconsolata"/>
                <a:ea typeface="Inconsolata"/>
                <a:cs typeface="Inconsolata"/>
                <a:sym typeface="Inconsolata"/>
              </a:rPr>
              <a:t>screen</a:t>
            </a:r>
            <a:r>
              <a:rPr lang="en"/>
              <a:t> type. Many sites leave it out </a:t>
            </a:r>
            <a:br>
              <a:rPr lang="en"/>
            </a:br>
            <a:r>
              <a:rPr lang="en"/>
              <a:t>altogether now.</a:t>
            </a:r>
            <a:endParaRPr/>
          </a:p>
        </p:txBody>
      </p:sp>
      <p:sp>
        <p:nvSpPr>
          <p:cNvPr id="543" name="Google Shape;543;p6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r>
              <a:rPr lang="en"/>
              <a:t> | © 2020 General Assembly</a:t>
            </a:r>
            <a:endParaRPr/>
          </a:p>
        </p:txBody>
      </p:sp>
      <p:graphicFrame>
        <p:nvGraphicFramePr>
          <p:cNvPr id="544" name="Google Shape;544;p60"/>
          <p:cNvGraphicFramePr/>
          <p:nvPr/>
        </p:nvGraphicFramePr>
        <p:xfrm>
          <a:off x="947250" y="1829425"/>
          <a:ext cx="3000000" cy="3000000"/>
        </p:xfrm>
        <a:graphic>
          <a:graphicData uri="http://schemas.openxmlformats.org/drawingml/2006/table">
            <a:tbl>
              <a:tblPr>
                <a:noFill/>
                <a:tableStyleId>{17A21983-E8AA-46C6-91B8-2FCB024360E9}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Media Type</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all</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Suitable for all devices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print</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Styles for printed documents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screen</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Phones, tablets, TV, watches, computers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speech</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Screen readers for accessibility</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bl>
          </a:graphicData>
        </a:graphic>
      </p:graphicFrame>
      <p:sp>
        <p:nvSpPr>
          <p:cNvPr id="545" name="Google Shape;545;p6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Media Features (abridged)</a:t>
            </a:r>
            <a:endParaRPr/>
          </a:p>
        </p:txBody>
      </p:sp>
      <p:sp>
        <p:nvSpPr>
          <p:cNvPr id="551" name="Google Shape;551;p61"/>
          <p:cNvSpPr txBox="1">
            <a:spLocks noGrp="1"/>
          </p:cNvSpPr>
          <p:nvPr>
            <p:ph type="body" idx="4294967295"/>
          </p:nvPr>
        </p:nvSpPr>
        <p:spPr>
          <a:xfrm>
            <a:off x="457200" y="914400"/>
            <a:ext cx="8219100" cy="9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 handful of targetable features that we regularly use.  There are a lot more that are almost never used.</a:t>
            </a:r>
            <a:endParaRPr/>
          </a:p>
        </p:txBody>
      </p:sp>
      <p:sp>
        <p:nvSpPr>
          <p:cNvPr id="552" name="Google Shape;552;p6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r>
              <a:rPr lang="en"/>
              <a:t> | © 2020 General Assembly</a:t>
            </a:r>
            <a:endParaRPr/>
          </a:p>
        </p:txBody>
      </p:sp>
      <p:graphicFrame>
        <p:nvGraphicFramePr>
          <p:cNvPr id="553" name="Google Shape;553;p61"/>
          <p:cNvGraphicFramePr/>
          <p:nvPr/>
        </p:nvGraphicFramePr>
        <p:xfrm>
          <a:off x="947250" y="1829425"/>
          <a:ext cx="3000000" cy="3000000"/>
        </p:xfrm>
        <a:graphic>
          <a:graphicData uri="http://schemas.openxmlformats.org/drawingml/2006/table">
            <a:tbl>
              <a:tblPr>
                <a:noFill/>
                <a:tableStyleId>{17A21983-E8AA-46C6-91B8-2FCB024360E9}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Media Type</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tc>
                  <a:txBody>
                    <a:bodyPr/>
                    <a:lstStyle/>
                    <a:p>
                      <a:pPr marL="0" lvl="0" indent="0" algn="l" rtl="0">
                        <a:spcBef>
                          <a:spcPts val="0"/>
                        </a:spcBef>
                        <a:spcAft>
                          <a:spcPts val="0"/>
                        </a:spcAft>
                        <a:buNone/>
                      </a:pPr>
                      <a:r>
                        <a:rPr lang="en" sz="1800" b="1">
                          <a:solidFill>
                            <a:srgbClr val="FFFFFF"/>
                          </a:solidFill>
                          <a:latin typeface="Proxima Nova"/>
                          <a:ea typeface="Proxima Nova"/>
                          <a:cs typeface="Proxima Nova"/>
                          <a:sym typeface="Proxima Nova"/>
                        </a:rPr>
                        <a:t>Description</a:t>
                      </a:r>
                      <a:endParaRPr sz="1800" b="1">
                        <a:solidFill>
                          <a:srgbClr val="FFFFFF"/>
                        </a:solidFill>
                        <a:latin typeface="Proxima Nova"/>
                        <a:ea typeface="Proxima Nova"/>
                        <a:cs typeface="Proxima Nova"/>
                        <a:sym typeface="Proxima Nova"/>
                      </a:endParaRPr>
                    </a:p>
                  </a:txBody>
                  <a:tcPr marL="91425" marR="91425" marT="91425" marB="91425">
                    <a:solidFill>
                      <a:schemeClr val="l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width</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Suitable for all devices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height</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Styles for printed documents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latin typeface="Inconsolata"/>
                          <a:ea typeface="Inconsolata"/>
                          <a:cs typeface="Inconsolata"/>
                          <a:sym typeface="Inconsolata"/>
                        </a:rPr>
                        <a:t>orientation</a:t>
                      </a:r>
                      <a:endParaRPr sz="1600" b="1">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Proxima Nova"/>
                          <a:ea typeface="Proxima Nova"/>
                          <a:cs typeface="Proxima Nova"/>
                          <a:sym typeface="Proxima Nova"/>
                        </a:rPr>
                        <a:t>Phones, tablets, TV, watches, computers</a:t>
                      </a:r>
                      <a:endParaRPr sz="16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bl>
          </a:graphicData>
        </a:graphic>
      </p:graphicFrame>
      <p:sp>
        <p:nvSpPr>
          <p:cNvPr id="554" name="Google Shape;554;p6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Compound Media Query With Type and Width</a:t>
            </a:r>
            <a:endParaRPr/>
          </a:p>
        </p:txBody>
      </p:sp>
      <p:sp>
        <p:nvSpPr>
          <p:cNvPr id="560" name="Google Shape;560;p62"/>
          <p:cNvSpPr txBox="1">
            <a:spLocks noGrp="1"/>
          </p:cNvSpPr>
          <p:nvPr>
            <p:ph type="body" idx="4294967295"/>
          </p:nvPr>
        </p:nvSpPr>
        <p:spPr>
          <a:xfrm>
            <a:off x="457200" y="2527700"/>
            <a:ext cx="8219100" cy="196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Almost all devices register as </a:t>
            </a:r>
            <a:r>
              <a:rPr lang="en" b="1">
                <a:latin typeface="Inconsolata"/>
                <a:ea typeface="Inconsolata"/>
                <a:cs typeface="Inconsolata"/>
                <a:sym typeface="Inconsolata"/>
              </a:rPr>
              <a:t>screen</a:t>
            </a:r>
            <a:r>
              <a:rPr lang="en"/>
              <a:t>, making this largely irrelevant, but you’ll see it in older codebases. </a:t>
            </a:r>
            <a:endParaRPr/>
          </a:p>
          <a:p>
            <a:pPr marL="0" lvl="0" indent="0" algn="l" rtl="0">
              <a:lnSpc>
                <a:spcPct val="115000"/>
              </a:lnSpc>
              <a:spcBef>
                <a:spcPts val="1000"/>
              </a:spcBef>
              <a:spcAft>
                <a:spcPts val="1000"/>
              </a:spcAft>
              <a:buClr>
                <a:schemeClr val="dk1"/>
              </a:buClr>
              <a:buSzPts val="1100"/>
              <a:buFont typeface="Arial"/>
              <a:buNone/>
            </a:pPr>
            <a:r>
              <a:rPr lang="en"/>
              <a:t>The only use case in which you see “type” in the wild is when making style sheets for documents that </a:t>
            </a:r>
            <a:r>
              <a:rPr lang="en" b="1">
                <a:latin typeface="Inconsolata"/>
                <a:ea typeface="Inconsolata"/>
                <a:cs typeface="Inconsolata"/>
                <a:sym typeface="Inconsolata"/>
              </a:rPr>
              <a:t>print</a:t>
            </a:r>
            <a:r>
              <a:rPr lang="en"/>
              <a:t> (such as concert tickets or boarding passes). Even this use case is dying because of mobile apps that perform these tasks.</a:t>
            </a:r>
            <a:endParaRPr/>
          </a:p>
        </p:txBody>
      </p:sp>
      <p:sp>
        <p:nvSpPr>
          <p:cNvPr id="561" name="Google Shape;561;p6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r>
              <a:rPr lang="en"/>
              <a:t> | © 2020 General Assembly</a:t>
            </a:r>
            <a:endParaRPr/>
          </a:p>
        </p:txBody>
      </p:sp>
      <p:sp>
        <p:nvSpPr>
          <p:cNvPr id="562" name="Google Shape;562;p62"/>
          <p:cNvSpPr/>
          <p:nvPr/>
        </p:nvSpPr>
        <p:spPr>
          <a:xfrm>
            <a:off x="545200" y="914400"/>
            <a:ext cx="8013000" cy="15033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@media screen and (min-width: 480px)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.my-class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property: value;</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563" name="Google Shape;563;p6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3"/>
          <p:cNvSpPr/>
          <p:nvPr/>
        </p:nvSpPr>
        <p:spPr>
          <a:xfrm>
            <a:off x="545200" y="914400"/>
            <a:ext cx="8013000" cy="35139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@media (min-width: 768px) and (max-width: 959px) {</a:t>
            </a:r>
            <a:endParaRPr sz="1600">
              <a:solidFill>
                <a:schemeClr val="dk1"/>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.text-design {</a:t>
            </a:r>
            <a:endParaRPr sz="1600">
              <a:solidFill>
                <a:schemeClr val="dk1"/>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font-size: 20px;</a:t>
            </a:r>
            <a:endParaRPr sz="1600">
              <a:solidFill>
                <a:schemeClr val="dk1"/>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a:t>
            </a:r>
            <a:endParaRPr sz="1600">
              <a:solidFill>
                <a:schemeClr val="dk1"/>
              </a:solidFill>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@media (min-width: 30rem) and (orientation: landscape) {</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.text-design {</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font-size: 18px;</a:t>
            </a:r>
            <a:endParaRPr sz="1600">
              <a:latin typeface="Inconsolata"/>
              <a:ea typeface="Inconsolata"/>
              <a:cs typeface="Inconsolata"/>
              <a:sym typeface="Inconsolata"/>
            </a:endParaRPr>
          </a:p>
          <a:p>
            <a:pPr marL="457200" lvl="0" indent="0" algn="l" rtl="0">
              <a:spcBef>
                <a:spcPts val="0"/>
              </a:spcBef>
              <a:spcAft>
                <a:spcPts val="0"/>
              </a:spcAft>
              <a:buClr>
                <a:schemeClr val="dk1"/>
              </a:buClr>
              <a:buSzPts val="1100"/>
              <a:buFont typeface="Arial"/>
              <a:buNone/>
            </a:pPr>
            <a:r>
              <a:rPr lang="en" sz="1600">
                <a:latin typeface="Inconsolata"/>
                <a:ea typeface="Inconsolata"/>
                <a:cs typeface="Inconsolata"/>
                <a:sym typeface="Inconsolata"/>
              </a:rPr>
              <a:t>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569" name="Google Shape;569;p6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Media Query</a:t>
            </a:r>
            <a:endParaRPr/>
          </a:p>
        </p:txBody>
      </p:sp>
      <p:sp>
        <p:nvSpPr>
          <p:cNvPr id="570" name="Google Shape;570;p6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r>
              <a:rPr lang="en"/>
              <a:t> | © 2020 General Assembly</a:t>
            </a:r>
            <a:endParaRPr/>
          </a:p>
        </p:txBody>
      </p:sp>
      <p:sp>
        <p:nvSpPr>
          <p:cNvPr id="571" name="Google Shape;571;p6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Approach: Separate Responsive Style Sheets</a:t>
            </a:r>
            <a:endParaRPr/>
          </a:p>
        </p:txBody>
      </p:sp>
      <p:sp>
        <p:nvSpPr>
          <p:cNvPr id="577" name="Google Shape;577;p64"/>
          <p:cNvSpPr txBox="1">
            <a:spLocks noGrp="1"/>
          </p:cNvSpPr>
          <p:nvPr>
            <p:ph type="body" idx="4294967295"/>
          </p:nvPr>
        </p:nvSpPr>
        <p:spPr>
          <a:xfrm>
            <a:off x="457200" y="2391200"/>
            <a:ext cx="8219100" cy="18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000"/>
              </a:spcBef>
              <a:spcAft>
                <a:spcPts val="1000"/>
              </a:spcAft>
              <a:buNone/>
            </a:pPr>
            <a:r>
              <a:rPr lang="en"/>
              <a:t>Separate style sheets are rare but still valid.</a:t>
            </a:r>
            <a:endParaRPr/>
          </a:p>
        </p:txBody>
      </p:sp>
      <p:sp>
        <p:nvSpPr>
          <p:cNvPr id="578" name="Google Shape;578;p6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r>
              <a:rPr lang="en"/>
              <a:t> | © 2020 General Assembly</a:t>
            </a:r>
            <a:endParaRPr/>
          </a:p>
        </p:txBody>
      </p:sp>
      <p:sp>
        <p:nvSpPr>
          <p:cNvPr id="579" name="Google Shape;579;p64"/>
          <p:cNvSpPr/>
          <p:nvPr/>
        </p:nvSpPr>
        <p:spPr>
          <a:xfrm>
            <a:off x="545200" y="1418100"/>
            <a:ext cx="8013000" cy="798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&lt;link rel="stylesheet" media="screen and (min-width: 1024px)" href="css/1024only.css"&gt;</a:t>
            </a:r>
            <a:endParaRPr sz="1800">
              <a:latin typeface="Inconsolata"/>
              <a:ea typeface="Inconsolata"/>
              <a:cs typeface="Inconsolata"/>
              <a:sym typeface="Inconsolata"/>
            </a:endParaRPr>
          </a:p>
        </p:txBody>
      </p:sp>
      <p:sp>
        <p:nvSpPr>
          <p:cNvPr id="580" name="Google Shape;580;p6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6"/>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Units and Typography</a:t>
            </a:r>
            <a:endParaRPr/>
          </a:p>
        </p:txBody>
      </p:sp>
      <p:sp>
        <p:nvSpPr>
          <p:cNvPr id="598" name="Google Shape;598;p66"/>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SEI</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7"/>
          <p:cNvSpPr/>
          <p:nvPr/>
        </p:nvSpPr>
        <p:spPr>
          <a:xfrm>
            <a:off x="545200" y="914400"/>
            <a:ext cx="8013000" cy="11787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font-size: 2em;</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04" name="Google Shape;604;p6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em</a:t>
            </a:r>
            <a:r>
              <a:rPr lang="en"/>
              <a:t> </a:t>
            </a:r>
            <a:endParaRPr/>
          </a:p>
        </p:txBody>
      </p:sp>
      <p:sp>
        <p:nvSpPr>
          <p:cNvPr id="605" name="Google Shape;605;p67"/>
          <p:cNvSpPr txBox="1">
            <a:spLocks noGrp="1"/>
          </p:cNvSpPr>
          <p:nvPr>
            <p:ph type="body" idx="4294967295"/>
          </p:nvPr>
        </p:nvSpPr>
        <p:spPr>
          <a:xfrm>
            <a:off x="457200" y="2238725"/>
            <a:ext cx="8219100" cy="1845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a:latin typeface="Inconsolata"/>
                <a:ea typeface="Inconsolata"/>
                <a:cs typeface="Inconsolata"/>
                <a:sym typeface="Inconsolata"/>
              </a:rPr>
              <a:t>em</a:t>
            </a:r>
            <a:r>
              <a:rPr lang="en"/>
              <a:t> is a unit of measurement derived from print design (based on the size of “M,” which is the largest letter).</a:t>
            </a:r>
            <a:endParaRPr>
              <a:solidFill>
                <a:schemeClr val="dk1"/>
              </a:solidFill>
            </a:endParaRPr>
          </a:p>
          <a:p>
            <a:pPr marL="457200" lvl="0" indent="-342900" algn="l" rtl="0">
              <a:lnSpc>
                <a:spcPct val="100000"/>
              </a:lnSpc>
              <a:spcBef>
                <a:spcPts val="1000"/>
              </a:spcBef>
              <a:spcAft>
                <a:spcPts val="0"/>
              </a:spcAft>
              <a:buSzPts val="1800"/>
              <a:buChar char="●"/>
            </a:pPr>
            <a:r>
              <a:rPr lang="en">
                <a:solidFill>
                  <a:schemeClr val="dk1"/>
                </a:solidFill>
              </a:rPr>
              <a:t>It’s a sizing unit based on a </a:t>
            </a:r>
            <a:r>
              <a:rPr lang="en" b="1">
                <a:solidFill>
                  <a:schemeClr val="dk1"/>
                </a:solidFill>
                <a:highlight>
                  <a:schemeClr val="accent2"/>
                </a:highlight>
              </a:rPr>
              <a:t>parent element's size</a:t>
            </a:r>
            <a:r>
              <a:rPr lang="en">
                <a:solidFill>
                  <a:schemeClr val="dk1"/>
                </a:solidFill>
              </a:rPr>
              <a:t>.</a:t>
            </a:r>
            <a:endParaRPr/>
          </a:p>
          <a:p>
            <a:pPr marL="457200" lvl="0" indent="-342900" algn="l" rtl="0">
              <a:lnSpc>
                <a:spcPct val="100000"/>
              </a:lnSpc>
              <a:spcBef>
                <a:spcPts val="1000"/>
              </a:spcBef>
              <a:spcAft>
                <a:spcPts val="1000"/>
              </a:spcAft>
              <a:buSzPts val="1800"/>
              <a:buChar char="●"/>
            </a:pPr>
            <a:r>
              <a:rPr lang="en">
                <a:solidFill>
                  <a:schemeClr val="dk1"/>
                </a:solidFill>
              </a:rPr>
              <a:t>If </a:t>
            </a:r>
            <a:r>
              <a:rPr lang="en" b="1">
                <a:solidFill>
                  <a:schemeClr val="dk1"/>
                </a:solidFill>
                <a:latin typeface="Courier New"/>
                <a:ea typeface="Courier New"/>
                <a:cs typeface="Courier New"/>
                <a:sym typeface="Courier New"/>
              </a:rPr>
              <a:t>.</a:t>
            </a:r>
            <a:r>
              <a:rPr lang="en" b="1">
                <a:solidFill>
                  <a:schemeClr val="dk1"/>
                </a:solidFill>
                <a:latin typeface="Inconsolata"/>
                <a:ea typeface="Inconsolata"/>
                <a:cs typeface="Inconsolata"/>
                <a:sym typeface="Inconsolata"/>
              </a:rPr>
              <a:t>class-cool</a:t>
            </a:r>
            <a:r>
              <a:rPr lang="en">
                <a:solidFill>
                  <a:schemeClr val="dk1"/>
                </a:solidFill>
              </a:rPr>
              <a:t> is inside a container with </a:t>
            </a:r>
            <a:r>
              <a:rPr lang="en" b="1">
                <a:solidFill>
                  <a:schemeClr val="dk1"/>
                </a:solidFill>
                <a:latin typeface="Inconsolata"/>
                <a:ea typeface="Inconsolata"/>
                <a:cs typeface="Inconsolata"/>
                <a:sym typeface="Inconsolata"/>
              </a:rPr>
              <a:t>font-size: 16px;</a:t>
            </a:r>
            <a:r>
              <a:rPr lang="en" sz="1400" b="1">
                <a:solidFill>
                  <a:schemeClr val="dk1"/>
                </a:solidFill>
                <a:latin typeface="Courier New"/>
                <a:ea typeface="Courier New"/>
                <a:cs typeface="Courier New"/>
                <a:sym typeface="Courier New"/>
              </a:rPr>
              <a:t>,</a:t>
            </a:r>
            <a:r>
              <a:rPr lang="en">
                <a:solidFill>
                  <a:schemeClr val="dk1"/>
                </a:solidFill>
              </a:rPr>
              <a:t> what size is the font in pixels?</a:t>
            </a:r>
            <a:endParaRPr/>
          </a:p>
        </p:txBody>
      </p:sp>
      <p:sp>
        <p:nvSpPr>
          <p:cNvPr id="606" name="Google Shape;606;p6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r>
              <a:rPr lang="en"/>
              <a:t> | © 2020 General Assembly</a:t>
            </a:r>
            <a:endParaRPr/>
          </a:p>
        </p:txBody>
      </p:sp>
      <p:sp>
        <p:nvSpPr>
          <p:cNvPr id="607" name="Google Shape;607;p6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Sensible Usage</a:t>
            </a:r>
            <a:endParaRPr/>
          </a:p>
        </p:txBody>
      </p:sp>
      <p:sp>
        <p:nvSpPr>
          <p:cNvPr id="613" name="Google Shape;613;p68"/>
          <p:cNvSpPr txBox="1">
            <a:spLocks noGrp="1"/>
          </p:cNvSpPr>
          <p:nvPr>
            <p:ph type="body" idx="4294967295"/>
          </p:nvPr>
        </p:nvSpPr>
        <p:spPr>
          <a:xfrm>
            <a:off x="457200" y="914400"/>
            <a:ext cx="8219100" cy="2746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AutoNum type="arabicPeriod"/>
            </a:pPr>
            <a:r>
              <a:rPr lang="en">
                <a:solidFill>
                  <a:schemeClr val="dk1"/>
                </a:solidFill>
              </a:rPr>
              <a:t>Set a specific value in </a:t>
            </a:r>
            <a:r>
              <a:rPr lang="en" b="1">
                <a:solidFill>
                  <a:schemeClr val="dk1"/>
                </a:solidFill>
                <a:latin typeface="Inconsolata"/>
                <a:ea typeface="Inconsolata"/>
                <a:cs typeface="Inconsolata"/>
                <a:sym typeface="Inconsolata"/>
              </a:rPr>
              <a:t>px</a:t>
            </a:r>
            <a:r>
              <a:rPr lang="en">
                <a:solidFill>
                  <a:schemeClr val="dk1"/>
                </a:solidFill>
              </a:rPr>
              <a:t> on</a:t>
            </a:r>
            <a:r>
              <a:rPr lang="en" b="1">
                <a:solidFill>
                  <a:schemeClr val="dk1"/>
                </a:solidFill>
              </a:rPr>
              <a:t> </a:t>
            </a:r>
            <a:r>
              <a:rPr lang="en" b="1">
                <a:solidFill>
                  <a:schemeClr val="dk1"/>
                </a:solidFill>
                <a:latin typeface="Inconsolata"/>
                <a:ea typeface="Inconsolata"/>
                <a:cs typeface="Inconsolata"/>
                <a:sym typeface="Inconsolata"/>
              </a:rPr>
              <a:t>body</a:t>
            </a:r>
            <a:r>
              <a:rPr lang="en">
                <a:solidFill>
                  <a:schemeClr val="dk1"/>
                </a:solidFill>
              </a:rPr>
              <a:t>:</a:t>
            </a:r>
            <a:br>
              <a:rPr lang="en">
                <a:solidFill>
                  <a:schemeClr val="dk1"/>
                </a:solidFill>
              </a:rPr>
            </a:br>
            <a:br>
              <a:rPr lang="en">
                <a:solidFill>
                  <a:schemeClr val="dk1"/>
                </a:solidFill>
              </a:rPr>
            </a:br>
            <a:endParaRPr b="1">
              <a:solidFill>
                <a:schemeClr val="dk1"/>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chemeClr val="dk1"/>
              </a:solidFill>
            </a:endParaRPr>
          </a:p>
          <a:p>
            <a:pPr marL="457200" lvl="0" indent="-342900" algn="l" rtl="0">
              <a:lnSpc>
                <a:spcPct val="100000"/>
              </a:lnSpc>
              <a:spcBef>
                <a:spcPts val="1000"/>
              </a:spcBef>
              <a:spcAft>
                <a:spcPts val="0"/>
              </a:spcAft>
              <a:buClr>
                <a:schemeClr val="dk1"/>
              </a:buClr>
              <a:buSzPts val="1800"/>
              <a:buAutoNum type="arabicPeriod"/>
            </a:pPr>
            <a:r>
              <a:rPr lang="en">
                <a:solidFill>
                  <a:schemeClr val="dk1"/>
                </a:solidFill>
              </a:rPr>
              <a:t>Base other styles on it:</a:t>
            </a:r>
            <a:br>
              <a:rPr lang="en">
                <a:solidFill>
                  <a:schemeClr val="dk1"/>
                </a:solidFill>
              </a:rPr>
            </a:br>
            <a:endParaRPr sz="1400" b="1">
              <a:solidFill>
                <a:schemeClr val="dk1"/>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1000"/>
              </a:spcBef>
              <a:spcAft>
                <a:spcPts val="0"/>
              </a:spcAft>
              <a:buNone/>
            </a:pPr>
            <a:endParaRPr>
              <a:solidFill>
                <a:schemeClr val="dk1"/>
              </a:solidFill>
            </a:endParaRPr>
          </a:p>
          <a:p>
            <a:pPr marL="0" lvl="0" indent="0" algn="l" rtl="0">
              <a:lnSpc>
                <a:spcPct val="100000"/>
              </a:lnSpc>
              <a:spcBef>
                <a:spcPts val="1000"/>
              </a:spcBef>
              <a:spcAft>
                <a:spcPts val="1000"/>
              </a:spcAft>
              <a:buNone/>
            </a:pPr>
            <a:endParaRPr>
              <a:solidFill>
                <a:schemeClr val="dk1"/>
              </a:solidFill>
            </a:endParaRPr>
          </a:p>
        </p:txBody>
      </p:sp>
      <p:sp>
        <p:nvSpPr>
          <p:cNvPr id="614" name="Google Shape;614;p68"/>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r>
              <a:rPr lang="en"/>
              <a:t> | © 2020 General Assembly</a:t>
            </a:r>
            <a:endParaRPr/>
          </a:p>
        </p:txBody>
      </p:sp>
      <p:sp>
        <p:nvSpPr>
          <p:cNvPr id="615" name="Google Shape;615;p68"/>
          <p:cNvSpPr/>
          <p:nvPr/>
        </p:nvSpPr>
        <p:spPr>
          <a:xfrm>
            <a:off x="545200" y="1352475"/>
            <a:ext cx="8013000" cy="8682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line-height: 12px;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16" name="Google Shape;616;p68"/>
          <p:cNvSpPr/>
          <p:nvPr/>
        </p:nvSpPr>
        <p:spPr>
          <a:xfrm>
            <a:off x="545200" y="2720075"/>
            <a:ext cx="8013000" cy="7230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h1 { line-height: 2.5em; }  // 30px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h2 { line-height: 2em; }    // 24px</a:t>
            </a:r>
            <a:endParaRPr sz="1600">
              <a:latin typeface="Inconsolata"/>
              <a:ea typeface="Inconsolata"/>
              <a:cs typeface="Inconsolata"/>
              <a:sym typeface="Inconsolata"/>
            </a:endParaRPr>
          </a:p>
        </p:txBody>
      </p:sp>
      <p:sp>
        <p:nvSpPr>
          <p:cNvPr id="617" name="Google Shape;617;p6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9"/>
          <p:cNvSpPr/>
          <p:nvPr/>
        </p:nvSpPr>
        <p:spPr>
          <a:xfrm>
            <a:off x="545200" y="853075"/>
            <a:ext cx="8013000" cy="26547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font-size: 10px;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457200" lvl="0" indent="0" algn="l" rtl="0">
              <a:spcBef>
                <a:spcPts val="0"/>
              </a:spcBef>
              <a:spcAft>
                <a:spcPts val="0"/>
              </a:spcAft>
              <a:buNone/>
            </a:pP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div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height: 5em; // 50px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width: 3em; // 30px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margin: 0.5em; // 5px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border: 0.1em; // 1px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23" name="Google Shape;623;p69"/>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Thinking Through It</a:t>
            </a:r>
            <a:endParaRPr/>
          </a:p>
        </p:txBody>
      </p:sp>
      <p:sp>
        <p:nvSpPr>
          <p:cNvPr id="624" name="Google Shape;624;p69"/>
          <p:cNvSpPr txBox="1">
            <a:spLocks noGrp="1"/>
          </p:cNvSpPr>
          <p:nvPr>
            <p:ph type="body" idx="4294967295"/>
          </p:nvPr>
        </p:nvSpPr>
        <p:spPr>
          <a:xfrm>
            <a:off x="457200" y="3594375"/>
            <a:ext cx="8219100" cy="7413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1000"/>
              </a:spcAft>
              <a:buNone/>
            </a:pPr>
            <a:r>
              <a:rPr lang="en"/>
              <a:t>Like ALL units, you can use </a:t>
            </a:r>
            <a:r>
              <a:rPr lang="en" b="1"/>
              <a:t>em</a:t>
            </a:r>
            <a:r>
              <a:rPr lang="en"/>
              <a:t>’s for anything that requires a size.</a:t>
            </a:r>
            <a:endParaRPr/>
          </a:p>
        </p:txBody>
      </p:sp>
      <p:sp>
        <p:nvSpPr>
          <p:cNvPr id="625" name="Google Shape;625;p69"/>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r>
              <a:rPr lang="en"/>
              <a:t> | © 2020 General Assembly</a:t>
            </a:r>
            <a:endParaRPr/>
          </a:p>
        </p:txBody>
      </p:sp>
      <p:sp>
        <p:nvSpPr>
          <p:cNvPr id="626" name="Google Shape;626;p69"/>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0"/>
          <p:cNvSpPr/>
          <p:nvPr/>
        </p:nvSpPr>
        <p:spPr>
          <a:xfrm>
            <a:off x="4802775" y="377150"/>
            <a:ext cx="3755400" cy="40959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Inconsolata"/>
                <a:ea typeface="Inconsolata"/>
                <a:cs typeface="Inconsolata"/>
                <a:sym typeface="Inconsolata"/>
              </a:rPr>
              <a:t>&lt;div class="container"&gt;</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&lt;h2&gt;How big is this title?&lt;/h2&gt;</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a:p>
            <a:pPr marL="0" lvl="0" indent="0" algn="l" rtl="0">
              <a:spcBef>
                <a:spcPts val="0"/>
              </a:spcBef>
              <a:spcAft>
                <a:spcPts val="0"/>
              </a:spcAft>
              <a:buNone/>
            </a:pP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font-size: 10px;</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div { </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font-size: 1.6em;    // 16px</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h2 { </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font-size: 1.1em;    // 17.6px</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padding: 0.55em;     // 8.8px</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  margin: 0.2em;       // 3.2px</a:t>
            </a:r>
            <a:endParaRPr sz="1600">
              <a:latin typeface="Inconsolata"/>
              <a:ea typeface="Inconsolata"/>
              <a:cs typeface="Inconsolata"/>
              <a:sym typeface="Inconsolata"/>
            </a:endParaRPr>
          </a:p>
          <a:p>
            <a:pPr marL="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632" name="Google Shape;632;p70"/>
          <p:cNvSpPr txBox="1">
            <a:spLocks noGrp="1"/>
          </p:cNvSpPr>
          <p:nvPr>
            <p:ph type="title"/>
          </p:nvPr>
        </p:nvSpPr>
        <p:spPr>
          <a:xfrm>
            <a:off x="457200" y="280375"/>
            <a:ext cx="405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Avoid </a:t>
            </a:r>
            <a:r>
              <a:rPr lang="en" sz="2600">
                <a:latin typeface="Inconsolata"/>
                <a:ea typeface="Inconsolata"/>
                <a:cs typeface="Inconsolata"/>
                <a:sym typeface="Inconsolata"/>
              </a:rPr>
              <a:t>ems</a:t>
            </a:r>
            <a:r>
              <a:rPr lang="en" sz="2600"/>
              <a:t> Within </a:t>
            </a:r>
            <a:r>
              <a:rPr lang="en" sz="2600">
                <a:latin typeface="Inconsolata"/>
                <a:ea typeface="Inconsolata"/>
                <a:cs typeface="Inconsolata"/>
                <a:sym typeface="Inconsolata"/>
              </a:rPr>
              <a:t>ems</a:t>
            </a:r>
            <a:r>
              <a:rPr lang="en" sz="2600"/>
              <a:t>!</a:t>
            </a:r>
            <a:endParaRPr/>
          </a:p>
        </p:txBody>
      </p:sp>
      <p:sp>
        <p:nvSpPr>
          <p:cNvPr id="633" name="Google Shape;633;p7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r>
              <a:rPr lang="en"/>
              <a:t> | © 2020 General Assembly</a:t>
            </a:r>
            <a:endParaRPr/>
          </a:p>
        </p:txBody>
      </p:sp>
      <p:sp>
        <p:nvSpPr>
          <p:cNvPr id="634" name="Google Shape;634;p7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35" name="Google Shape;635;p70"/>
          <p:cNvSpPr txBox="1">
            <a:spLocks noGrp="1"/>
          </p:cNvSpPr>
          <p:nvPr>
            <p:ph type="body" idx="4294967295"/>
          </p:nvPr>
        </p:nvSpPr>
        <p:spPr>
          <a:xfrm>
            <a:off x="457200" y="1069625"/>
            <a:ext cx="3983100" cy="272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em</a:t>
            </a:r>
            <a:r>
              <a:rPr lang="en">
                <a:solidFill>
                  <a:schemeClr val="dk1"/>
                </a:solidFill>
                <a:latin typeface="Inconsolata"/>
                <a:ea typeface="Inconsolata"/>
                <a:cs typeface="Inconsolata"/>
                <a:sym typeface="Inconsolata"/>
              </a:rPr>
              <a:t>s</a:t>
            </a:r>
            <a:r>
              <a:rPr lang="en">
                <a:solidFill>
                  <a:schemeClr val="dk1"/>
                </a:solidFill>
              </a:rPr>
              <a:t> can quickly become a tangled mess of fractions on fractions when nested elements are concerned.</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example to the right shows just how tricky they can get!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b="1">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b="1">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Design and </a:t>
            </a:r>
            <a:endParaRPr/>
          </a:p>
          <a:p>
            <a:pPr marL="0" lvl="0" indent="0" algn="l" rtl="0">
              <a:spcBef>
                <a:spcPts val="0"/>
              </a:spcBef>
              <a:spcAft>
                <a:spcPts val="0"/>
              </a:spcAft>
              <a:buNone/>
            </a:pPr>
            <a:r>
              <a:rPr lang="en"/>
              <a:t>Media Queries</a:t>
            </a:r>
            <a:endParaRPr/>
          </a:p>
        </p:txBody>
      </p:sp>
      <p:sp>
        <p:nvSpPr>
          <p:cNvPr id="344" name="Google Shape;344;p41"/>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SEI</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1"/>
          <p:cNvSpPr txBox="1">
            <a:spLocks noGrp="1"/>
          </p:cNvSpPr>
          <p:nvPr>
            <p:ph type="title" idx="4294967295"/>
          </p:nvPr>
        </p:nvSpPr>
        <p:spPr>
          <a:xfrm>
            <a:off x="970650" y="1069000"/>
            <a:ext cx="7202700" cy="28047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 sz="2800">
                <a:solidFill>
                  <a:srgbClr val="000000"/>
                </a:solidFill>
              </a:rPr>
              <a:t>There is rarely a </a:t>
            </a:r>
            <a:r>
              <a:rPr lang="en" sz="2800" i="1">
                <a:solidFill>
                  <a:srgbClr val="000000"/>
                </a:solidFill>
              </a:rPr>
              <a:t>compelling </a:t>
            </a:r>
            <a:r>
              <a:rPr lang="en" sz="2800">
                <a:solidFill>
                  <a:srgbClr val="000000"/>
                </a:solidFill>
              </a:rPr>
              <a:t>reason to use </a:t>
            </a:r>
            <a:r>
              <a:rPr lang="en" sz="2800">
                <a:solidFill>
                  <a:schemeClr val="dk2"/>
                </a:solidFill>
              </a:rPr>
              <a:t>EM </a:t>
            </a:r>
            <a:r>
              <a:rPr lang="en" sz="2800">
                <a:solidFill>
                  <a:srgbClr val="000000"/>
                </a:solidFill>
              </a:rPr>
              <a:t>but there is often good reason to use </a:t>
            </a:r>
            <a:r>
              <a:rPr lang="en" sz="2800">
                <a:solidFill>
                  <a:schemeClr val="dk2"/>
                </a:solidFill>
              </a:rPr>
              <a:t>REM</a:t>
            </a:r>
            <a:r>
              <a:rPr lang="en" sz="2800">
                <a:solidFill>
                  <a:srgbClr val="000000"/>
                </a:solidFill>
              </a:rPr>
              <a:t>.</a:t>
            </a:r>
            <a:endParaRPr sz="2800">
              <a:solidFill>
                <a:srgbClr val="000000"/>
              </a:solidFill>
            </a:endParaRPr>
          </a:p>
        </p:txBody>
      </p:sp>
      <p:sp>
        <p:nvSpPr>
          <p:cNvPr id="641" name="Google Shape;641;p71"/>
          <p:cNvSpPr txBox="1"/>
          <p:nvPr/>
        </p:nvSpPr>
        <p:spPr>
          <a:xfrm>
            <a:off x="457200" y="4662725"/>
            <a:ext cx="28605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30</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rem</a:t>
            </a:r>
            <a:r>
              <a:rPr lang="en"/>
              <a:t> </a:t>
            </a:r>
            <a:endParaRPr/>
          </a:p>
        </p:txBody>
      </p:sp>
      <p:sp>
        <p:nvSpPr>
          <p:cNvPr id="647" name="Google Shape;647;p72"/>
          <p:cNvSpPr txBox="1">
            <a:spLocks noGrp="1"/>
          </p:cNvSpPr>
          <p:nvPr>
            <p:ph type="body" idx="4294967295"/>
          </p:nvPr>
        </p:nvSpPr>
        <p:spPr>
          <a:xfrm>
            <a:off x="462450" y="2263875"/>
            <a:ext cx="8219100" cy="17454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100"/>
              <a:buFont typeface="Arial"/>
              <a:buNone/>
            </a:pPr>
            <a:r>
              <a:rPr lang="en"/>
              <a:t>Not a band or a phase of sleep but rather </a:t>
            </a:r>
            <a:r>
              <a:rPr lang="en" b="1">
                <a:highlight>
                  <a:schemeClr val="accent2"/>
                </a:highlight>
              </a:rPr>
              <a:t>root EM</a:t>
            </a:r>
            <a:r>
              <a:rPr lang="en"/>
              <a:t>. </a:t>
            </a:r>
            <a:endParaRPr/>
          </a:p>
          <a:p>
            <a:pPr marL="0" lvl="0" indent="0" algn="l" rtl="0">
              <a:spcBef>
                <a:spcPts val="1000"/>
              </a:spcBef>
              <a:spcAft>
                <a:spcPts val="0"/>
              </a:spcAft>
              <a:buNone/>
            </a:pPr>
            <a:r>
              <a:rPr lang="en"/>
              <a:t>It fixes the parent inheritance problem of </a:t>
            </a:r>
            <a:r>
              <a:rPr lang="en" b="1">
                <a:latin typeface="Inconsolata"/>
                <a:ea typeface="Inconsolata"/>
                <a:cs typeface="Inconsolata"/>
                <a:sym typeface="Inconsolata"/>
              </a:rPr>
              <a:t>em</a:t>
            </a:r>
            <a:r>
              <a:rPr lang="en"/>
              <a:t>: The sizing won't change depending on nesting (kind of like how percentages change based on parent but </a:t>
            </a:r>
            <a:r>
              <a:rPr lang="en" b="1">
                <a:latin typeface="Inconsolata"/>
                <a:ea typeface="Inconsolata"/>
                <a:cs typeface="Inconsolata"/>
                <a:sym typeface="Inconsolata"/>
              </a:rPr>
              <a:t>vh/vw</a:t>
            </a:r>
            <a:r>
              <a:rPr lang="en"/>
              <a:t> </a:t>
            </a:r>
            <a:br>
              <a:rPr lang="en"/>
            </a:br>
            <a:r>
              <a:rPr lang="en"/>
              <a:t>do not).</a:t>
            </a:r>
            <a:endParaRPr/>
          </a:p>
        </p:txBody>
      </p:sp>
      <p:sp>
        <p:nvSpPr>
          <p:cNvPr id="648" name="Google Shape;648;p7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r>
              <a:rPr lang="en"/>
              <a:t> | © 2020 General Assembly</a:t>
            </a:r>
            <a:endParaRPr/>
          </a:p>
        </p:txBody>
      </p:sp>
      <p:sp>
        <p:nvSpPr>
          <p:cNvPr id="649" name="Google Shape;649;p72"/>
          <p:cNvSpPr/>
          <p:nvPr/>
        </p:nvSpPr>
        <p:spPr>
          <a:xfrm>
            <a:off x="545200" y="914400"/>
            <a:ext cx="8013000" cy="11787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font-size: 2rem;</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50" name="Google Shape;650;p7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rem</a:t>
            </a:r>
            <a:r>
              <a:rPr lang="en"/>
              <a:t> </a:t>
            </a:r>
            <a:endParaRPr/>
          </a:p>
        </p:txBody>
      </p:sp>
      <p:sp>
        <p:nvSpPr>
          <p:cNvPr id="656" name="Google Shape;656;p73"/>
          <p:cNvSpPr txBox="1">
            <a:spLocks noGrp="1"/>
          </p:cNvSpPr>
          <p:nvPr>
            <p:ph type="body" idx="4294967295"/>
          </p:nvPr>
        </p:nvSpPr>
        <p:spPr>
          <a:xfrm>
            <a:off x="462450" y="2263875"/>
            <a:ext cx="8219100" cy="17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REM </a:t>
            </a:r>
            <a:r>
              <a:rPr lang="en"/>
              <a:t>is defined as equal to the</a:t>
            </a:r>
            <a:r>
              <a:rPr lang="en" b="1"/>
              <a:t> font-size of the root element</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almost always the body)</a:t>
            </a:r>
            <a:endParaRPr/>
          </a:p>
        </p:txBody>
      </p:sp>
      <p:sp>
        <p:nvSpPr>
          <p:cNvPr id="657" name="Google Shape;657;p7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r>
              <a:rPr lang="en"/>
              <a:t> | © 2020 General Assembly</a:t>
            </a:r>
            <a:endParaRPr/>
          </a:p>
        </p:txBody>
      </p:sp>
      <p:sp>
        <p:nvSpPr>
          <p:cNvPr id="658" name="Google Shape;658;p73"/>
          <p:cNvSpPr/>
          <p:nvPr/>
        </p:nvSpPr>
        <p:spPr>
          <a:xfrm>
            <a:off x="545200" y="914400"/>
            <a:ext cx="8013000" cy="11787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.class-cool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font-size: 2rem;</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659" name="Google Shape;659;p7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4"/>
          <p:cNvSpPr/>
          <p:nvPr/>
        </p:nvSpPr>
        <p:spPr>
          <a:xfrm>
            <a:off x="545200" y="853075"/>
            <a:ext cx="8013000" cy="36756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 Won’t change based on HTML nesting, still nasty at times */</a:t>
            </a:r>
            <a:endParaRPr sz="1600">
              <a:latin typeface="Inconsolata"/>
              <a:ea typeface="Inconsolata"/>
              <a:cs typeface="Inconsolata"/>
              <a:sym typeface="Inconsolata"/>
            </a:endParaRPr>
          </a:p>
          <a:p>
            <a:pPr marL="457200" lvl="0" indent="0" algn="l" rtl="0">
              <a:spcBef>
                <a:spcPts val="0"/>
              </a:spcBef>
              <a:spcAft>
                <a:spcPts val="0"/>
              </a:spcAft>
              <a:buNone/>
            </a:pP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body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font-size: 12px;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457200" lvl="0" indent="0" algn="l" rtl="0">
              <a:spcBef>
                <a:spcPts val="0"/>
              </a:spcBef>
              <a:spcAft>
                <a:spcPts val="0"/>
              </a:spcAft>
              <a:buNone/>
            </a:pP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div {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font-size: 1.6rem;    	// 19.2px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a:p>
            <a:pPr marL="457200" lvl="0" indent="0" algn="l" rtl="0">
              <a:spcBef>
                <a:spcPts val="0"/>
              </a:spcBef>
              <a:spcAft>
                <a:spcPts val="0"/>
              </a:spcAft>
              <a:buNone/>
            </a:pP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h2 {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font-size: 1.1rem;    	// 13.2px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padding: 0.55rem;     	// 6.6px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margin: 0.2rem;       	// 2.4px</a:t>
            </a:r>
            <a:endParaRPr sz="1600">
              <a:latin typeface="Inconsolata"/>
              <a:ea typeface="Inconsolata"/>
              <a:cs typeface="Inconsolata"/>
              <a:sym typeface="Inconsolata"/>
            </a:endParaRPr>
          </a:p>
        </p:txBody>
      </p:sp>
      <p:sp>
        <p:nvSpPr>
          <p:cNvPr id="665" name="Google Shape;665;p7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Inconsolata"/>
                <a:ea typeface="Inconsolata"/>
                <a:cs typeface="Inconsolata"/>
                <a:sym typeface="Inconsolata"/>
              </a:rPr>
              <a:t>rem</a:t>
            </a:r>
            <a:r>
              <a:rPr lang="en">
                <a:solidFill>
                  <a:schemeClr val="dk2"/>
                </a:solidFill>
              </a:rPr>
              <a:t> </a:t>
            </a:r>
            <a:r>
              <a:rPr lang="en"/>
              <a:t>In Practice</a:t>
            </a:r>
            <a:endParaRPr/>
          </a:p>
        </p:txBody>
      </p:sp>
      <p:sp>
        <p:nvSpPr>
          <p:cNvPr id="666" name="Google Shape;666;p7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r>
              <a:rPr lang="en"/>
              <a:t> | © 2020 General Assembly</a:t>
            </a:r>
            <a:endParaRPr/>
          </a:p>
        </p:txBody>
      </p:sp>
      <p:sp>
        <p:nvSpPr>
          <p:cNvPr id="667" name="Google Shape;667;p7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5"/>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Reading</a:t>
            </a:r>
            <a:endParaRPr/>
          </a:p>
        </p:txBody>
      </p:sp>
      <p:sp>
        <p:nvSpPr>
          <p:cNvPr id="673" name="Google Shape;673;p75"/>
          <p:cNvSpPr txBox="1">
            <a:spLocks noGrp="1"/>
          </p:cNvSpPr>
          <p:nvPr>
            <p:ph type="body" idx="4294967295"/>
          </p:nvPr>
        </p:nvSpPr>
        <p:spPr>
          <a:xfrm>
            <a:off x="457200" y="1190250"/>
            <a:ext cx="4529400" cy="327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Pixel + </a:t>
            </a:r>
            <a:r>
              <a:rPr lang="en" b="1">
                <a:solidFill>
                  <a:schemeClr val="dk1"/>
                </a:solidFill>
                <a:latin typeface="Inconsolata"/>
                <a:ea typeface="Inconsolata"/>
                <a:cs typeface="Inconsolata"/>
                <a:sym typeface="Inconsolata"/>
              </a:rPr>
              <a:t>em</a:t>
            </a:r>
            <a:r>
              <a:rPr lang="en">
                <a:solidFill>
                  <a:schemeClr val="dk1"/>
                </a:solidFill>
              </a:rPr>
              <a:t> + REM technique:</a:t>
            </a:r>
            <a:br>
              <a:rPr lang="en">
                <a:solidFill>
                  <a:schemeClr val="dk1"/>
                </a:solidFill>
              </a:rPr>
            </a:br>
            <a:r>
              <a:rPr lang="en" u="sng">
                <a:solidFill>
                  <a:schemeClr val="hlink"/>
                </a:solidFill>
                <a:hlinkClick r:id="rId3"/>
              </a:rPr>
              <a:t>https://css-tricks.com/rems-ems/ </a:t>
            </a:r>
            <a:br>
              <a:rPr lang="en">
                <a:solidFill>
                  <a:schemeClr val="dk1"/>
                </a:solidFill>
              </a:rPr>
            </a:br>
            <a:endParaRPr>
              <a:solidFill>
                <a:schemeClr val="dk1"/>
              </a:solidFill>
            </a:endParaRPr>
          </a:p>
          <a:p>
            <a:pPr marL="0" lvl="0" indent="0" algn="l" rtl="0">
              <a:lnSpc>
                <a:spcPct val="100000"/>
              </a:lnSpc>
              <a:spcBef>
                <a:spcPts val="1000"/>
              </a:spcBef>
              <a:spcAft>
                <a:spcPts val="1000"/>
              </a:spcAft>
              <a:buNone/>
            </a:pPr>
            <a:r>
              <a:rPr lang="en">
                <a:solidFill>
                  <a:schemeClr val="dk1"/>
                </a:solidFill>
              </a:rPr>
              <a:t>Pitfalls of </a:t>
            </a:r>
            <a:r>
              <a:rPr lang="en" b="1">
                <a:solidFill>
                  <a:schemeClr val="dk1"/>
                </a:solidFill>
                <a:latin typeface="Inconsolata"/>
                <a:ea typeface="Inconsolata"/>
                <a:cs typeface="Inconsolata"/>
                <a:sym typeface="Inconsolata"/>
              </a:rPr>
              <a:t>em</a:t>
            </a:r>
            <a:r>
              <a:rPr lang="en">
                <a:solidFill>
                  <a:schemeClr val="dk1"/>
                </a:solidFill>
              </a:rPr>
              <a:t> and REM, but everything can work given enough patience:</a:t>
            </a:r>
            <a:br>
              <a:rPr lang="en">
                <a:solidFill>
                  <a:schemeClr val="dk1"/>
                </a:solidFill>
              </a:rPr>
            </a:br>
            <a:r>
              <a:rPr lang="en" u="sng">
                <a:solidFill>
                  <a:schemeClr val="hlink"/>
                </a:solidFill>
                <a:hlinkClick r:id="rId4"/>
              </a:rPr>
              <a:t>http://zellwk.com/blog/rem-vs-em/</a:t>
            </a:r>
            <a:endParaRPr>
              <a:solidFill>
                <a:schemeClr val="dk1"/>
              </a:solidFill>
            </a:endParaRPr>
          </a:p>
        </p:txBody>
      </p:sp>
      <p:sp>
        <p:nvSpPr>
          <p:cNvPr id="674" name="Google Shape;674;p7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r>
              <a:rPr lang="en"/>
              <a:t> | © 2020 General Assembly</a:t>
            </a:r>
            <a:endParaRPr/>
          </a:p>
        </p:txBody>
      </p:sp>
      <p:pic>
        <p:nvPicPr>
          <p:cNvPr id="675" name="Google Shape;675;p75"/>
          <p:cNvPicPr preferRelativeResize="0"/>
          <p:nvPr/>
        </p:nvPicPr>
        <p:blipFill>
          <a:blip r:embed="rId5">
            <a:alphaModFix/>
          </a:blip>
          <a:stretch>
            <a:fillRect/>
          </a:stretch>
        </p:blipFill>
        <p:spPr>
          <a:xfrm>
            <a:off x="5280975" y="432575"/>
            <a:ext cx="3051425" cy="3051425"/>
          </a:xfrm>
          <a:prstGeom prst="rect">
            <a:avLst/>
          </a:prstGeom>
          <a:noFill/>
          <a:ln>
            <a:noFill/>
          </a:ln>
        </p:spPr>
      </p:pic>
      <p:sp>
        <p:nvSpPr>
          <p:cNvPr id="676" name="Google Shape;676;p75"/>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6"/>
          <p:cNvSpPr txBox="1">
            <a:spLocks noGrp="1"/>
          </p:cNvSpPr>
          <p:nvPr>
            <p:ph type="body" idx="4294967295"/>
          </p:nvPr>
        </p:nvSpPr>
        <p:spPr>
          <a:xfrm>
            <a:off x="457200" y="914400"/>
            <a:ext cx="8219100" cy="12165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solidFill>
                  <a:schemeClr val="dk1"/>
                </a:solidFill>
              </a:rPr>
              <a:t>You can also use percentages of the viewport called </a:t>
            </a:r>
            <a:r>
              <a:rPr lang="en" b="1">
                <a:solidFill>
                  <a:schemeClr val="dk1"/>
                </a:solidFill>
                <a:latin typeface="Courier New"/>
                <a:ea typeface="Courier New"/>
                <a:cs typeface="Courier New"/>
                <a:sym typeface="Courier New"/>
              </a:rPr>
              <a:t>vh</a:t>
            </a:r>
            <a:r>
              <a:rPr lang="en" b="1">
                <a:solidFill>
                  <a:schemeClr val="dk1"/>
                </a:solidFill>
              </a:rPr>
              <a:t> </a:t>
            </a:r>
            <a:r>
              <a:rPr lang="en">
                <a:solidFill>
                  <a:schemeClr val="dk1"/>
                </a:solidFill>
              </a:rPr>
              <a:t>and </a:t>
            </a:r>
            <a:r>
              <a:rPr lang="en" b="1">
                <a:solidFill>
                  <a:schemeClr val="dk1"/>
                </a:solidFill>
                <a:latin typeface="Courier New"/>
                <a:ea typeface="Courier New"/>
                <a:cs typeface="Courier New"/>
                <a:sym typeface="Courier New"/>
              </a:rPr>
              <a:t>vw</a:t>
            </a:r>
            <a:r>
              <a:rPr lang="en">
                <a:solidFill>
                  <a:schemeClr val="dk1"/>
                </a:solidFill>
              </a:rPr>
              <a:t>. There are 100 viewport height and 100 viewport width units per any screen you view (which is very similar to percentages!). </a:t>
            </a:r>
            <a:endParaRPr>
              <a:solidFill>
                <a:schemeClr val="dk1"/>
              </a:solidFill>
            </a:endParaRPr>
          </a:p>
          <a:p>
            <a:pPr marL="0" lvl="0" indent="0" algn="l" rtl="0">
              <a:lnSpc>
                <a:spcPct val="114000"/>
              </a:lnSpc>
              <a:spcBef>
                <a:spcPts val="1000"/>
              </a:spcBef>
              <a:spcAft>
                <a:spcPts val="0"/>
              </a:spcAft>
              <a:buNone/>
            </a:pPr>
            <a:endParaRPr>
              <a:solidFill>
                <a:schemeClr val="dk1"/>
              </a:solidFill>
            </a:endParaRPr>
          </a:p>
          <a:p>
            <a:pPr marL="0" lvl="0" indent="0" algn="l" rtl="0">
              <a:lnSpc>
                <a:spcPct val="114000"/>
              </a:lnSpc>
              <a:spcBef>
                <a:spcPts val="1000"/>
              </a:spcBef>
              <a:spcAft>
                <a:spcPts val="0"/>
              </a:spcAft>
              <a:buNone/>
            </a:pPr>
            <a:endParaRPr>
              <a:solidFill>
                <a:schemeClr val="dk1"/>
              </a:solidFill>
            </a:endParaRPr>
          </a:p>
          <a:p>
            <a:pPr marL="0" lvl="0" indent="0" algn="l" rtl="0">
              <a:lnSpc>
                <a:spcPct val="114000"/>
              </a:lnSpc>
              <a:spcBef>
                <a:spcPts val="1000"/>
              </a:spcBef>
              <a:spcAft>
                <a:spcPts val="1000"/>
              </a:spcAft>
              <a:buNone/>
            </a:pPr>
            <a:endParaRPr>
              <a:solidFill>
                <a:schemeClr val="dk1"/>
              </a:solidFill>
            </a:endParaRPr>
          </a:p>
        </p:txBody>
      </p:sp>
      <p:sp>
        <p:nvSpPr>
          <p:cNvPr id="682" name="Google Shape;682;p76"/>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vh </a:t>
            </a:r>
            <a:r>
              <a:rPr lang="en"/>
              <a:t>And </a:t>
            </a:r>
            <a:r>
              <a:rPr lang="en">
                <a:latin typeface="Inconsolata"/>
                <a:ea typeface="Inconsolata"/>
                <a:cs typeface="Inconsolata"/>
                <a:sym typeface="Inconsolata"/>
              </a:rPr>
              <a:t>vw</a:t>
            </a:r>
            <a:r>
              <a:rPr lang="en"/>
              <a:t> Units</a:t>
            </a:r>
            <a:endParaRPr/>
          </a:p>
        </p:txBody>
      </p:sp>
      <p:sp>
        <p:nvSpPr>
          <p:cNvPr id="683" name="Google Shape;683;p76"/>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r>
              <a:rPr lang="en"/>
              <a:t> | © 2020 General Assembly</a:t>
            </a:r>
            <a:endParaRPr/>
          </a:p>
        </p:txBody>
      </p:sp>
      <p:sp>
        <p:nvSpPr>
          <p:cNvPr id="684" name="Google Shape;684;p76"/>
          <p:cNvSpPr txBox="1"/>
          <p:nvPr/>
        </p:nvSpPr>
        <p:spPr>
          <a:xfrm>
            <a:off x="521475" y="2386325"/>
            <a:ext cx="4205700" cy="15972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.container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height: 100vh; /* full height of screen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width: 50vh; /* half of width of screen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p:txBody>
      </p:sp>
      <p:sp>
        <p:nvSpPr>
          <p:cNvPr id="685" name="Google Shape;685;p76"/>
          <p:cNvSpPr/>
          <p:nvPr/>
        </p:nvSpPr>
        <p:spPr>
          <a:xfrm>
            <a:off x="5592400" y="2344425"/>
            <a:ext cx="2859000" cy="19551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Reference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https://drive.google.com/drive/folders/1gKVOGl6kqmerx156e_-LW1RVa6HEDycJ?usp=sharing</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686" name="Google Shape;686;p76"/>
          <p:cNvSpPr/>
          <p:nvPr/>
        </p:nvSpPr>
        <p:spPr>
          <a:xfrm>
            <a:off x="5012150" y="2988125"/>
            <a:ext cx="3561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6"/>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7"/>
          <p:cNvSpPr txBox="1"/>
          <p:nvPr/>
        </p:nvSpPr>
        <p:spPr>
          <a:xfrm>
            <a:off x="521475" y="1781100"/>
            <a:ext cx="4205700" cy="28443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&lt;section class=”container”&gt;</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  &lt;div class=”child-1”&gt;Percent&lt;/div&gt;</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  &lt;div class=”child-2”&gt;vw Units&lt;/div&gt;</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&lt;/section&gt;</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.child-1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  width: 50% /* 50% of its parent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.child-2 {</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  width: 50vw; /* 50% of the entire screen*/</a:t>
            </a:r>
            <a:endParaRPr>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p:txBody>
      </p:sp>
      <p:sp>
        <p:nvSpPr>
          <p:cNvPr id="693" name="Google Shape;693;p77"/>
          <p:cNvSpPr txBox="1">
            <a:spLocks noGrp="1"/>
          </p:cNvSpPr>
          <p:nvPr>
            <p:ph type="body" idx="4294967295"/>
          </p:nvPr>
        </p:nvSpPr>
        <p:spPr>
          <a:xfrm>
            <a:off x="457200" y="914400"/>
            <a:ext cx="8219100" cy="12165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solidFill>
                  <a:schemeClr val="dk1"/>
                </a:solidFill>
              </a:rPr>
              <a:t>The biggest difference? Nesting an element with percentage means it is bound by its parent. Viewport units will still be the same no matter how nested they are.</a:t>
            </a:r>
            <a:endParaRPr>
              <a:solidFill>
                <a:schemeClr val="dk1"/>
              </a:solidFill>
            </a:endParaRPr>
          </a:p>
          <a:p>
            <a:pPr marL="0" lvl="0" indent="0" algn="l" rtl="0">
              <a:lnSpc>
                <a:spcPct val="114000"/>
              </a:lnSpc>
              <a:spcBef>
                <a:spcPts val="1000"/>
              </a:spcBef>
              <a:spcAft>
                <a:spcPts val="0"/>
              </a:spcAft>
              <a:buNone/>
            </a:pPr>
            <a:endParaRPr>
              <a:solidFill>
                <a:schemeClr val="dk1"/>
              </a:solidFill>
            </a:endParaRPr>
          </a:p>
          <a:p>
            <a:pPr marL="0" lvl="0" indent="0" algn="l" rtl="0">
              <a:lnSpc>
                <a:spcPct val="114000"/>
              </a:lnSpc>
              <a:spcBef>
                <a:spcPts val="1000"/>
              </a:spcBef>
              <a:spcAft>
                <a:spcPts val="0"/>
              </a:spcAft>
              <a:buNone/>
            </a:pPr>
            <a:endParaRPr>
              <a:solidFill>
                <a:schemeClr val="dk1"/>
              </a:solidFill>
            </a:endParaRPr>
          </a:p>
          <a:p>
            <a:pPr marL="0" lvl="0" indent="0" algn="l" rtl="0">
              <a:lnSpc>
                <a:spcPct val="114000"/>
              </a:lnSpc>
              <a:spcBef>
                <a:spcPts val="1000"/>
              </a:spcBef>
              <a:spcAft>
                <a:spcPts val="1000"/>
              </a:spcAft>
              <a:buNone/>
            </a:pPr>
            <a:endParaRPr>
              <a:solidFill>
                <a:schemeClr val="dk1"/>
              </a:solidFill>
            </a:endParaRPr>
          </a:p>
        </p:txBody>
      </p:sp>
      <p:sp>
        <p:nvSpPr>
          <p:cNvPr id="694" name="Google Shape;694;p7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 vs. </a:t>
            </a:r>
            <a:r>
              <a:rPr lang="en">
                <a:latin typeface="Inconsolata"/>
                <a:ea typeface="Inconsolata"/>
                <a:cs typeface="Inconsolata"/>
                <a:sym typeface="Inconsolata"/>
              </a:rPr>
              <a:t>vh/vw</a:t>
            </a:r>
            <a:r>
              <a:rPr lang="en"/>
              <a:t> Units</a:t>
            </a:r>
            <a:endParaRPr/>
          </a:p>
        </p:txBody>
      </p:sp>
      <p:sp>
        <p:nvSpPr>
          <p:cNvPr id="695" name="Google Shape;695;p7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r>
              <a:rPr lang="en"/>
              <a:t> | © 2020 General Assembly</a:t>
            </a:r>
            <a:endParaRPr/>
          </a:p>
        </p:txBody>
      </p:sp>
      <p:sp>
        <p:nvSpPr>
          <p:cNvPr id="696" name="Google Shape;696;p7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8"/>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Startup Matchmaker Member List</a:t>
            </a:r>
            <a:endParaRPr/>
          </a:p>
        </p:txBody>
      </p:sp>
      <p:sp>
        <p:nvSpPr>
          <p:cNvPr id="702" name="Google Shape;702;p78"/>
          <p:cNvSpPr txBox="1">
            <a:spLocks noGrp="1"/>
          </p:cNvSpPr>
          <p:nvPr>
            <p:ph type="body" idx="1"/>
          </p:nvPr>
        </p:nvSpPr>
        <p:spPr>
          <a:xfrm>
            <a:off x="457200" y="1099725"/>
            <a:ext cx="8229600" cy="92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The Startup Matchmaker has built a member list but is not mobile-friendly.  Let’s make it work at any size!</a:t>
            </a:r>
            <a:endParaRPr/>
          </a:p>
        </p:txBody>
      </p:sp>
      <p:sp>
        <p:nvSpPr>
          <p:cNvPr id="703" name="Google Shape;703;p78"/>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r>
              <a:rPr lang="en"/>
              <a:t> | © 2020 General Assembly</a:t>
            </a:r>
            <a:endParaRPr/>
          </a:p>
        </p:txBody>
      </p:sp>
      <p:sp>
        <p:nvSpPr>
          <p:cNvPr id="704" name="Google Shape;704;p78"/>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30–45 minutes</a:t>
            </a:r>
            <a:endParaRPr/>
          </a:p>
        </p:txBody>
      </p:sp>
      <p:sp>
        <p:nvSpPr>
          <p:cNvPr id="705" name="Google Shape;705;p78"/>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sp>
        <p:nvSpPr>
          <p:cNvPr id="706" name="Google Shape;706;p78"/>
          <p:cNvSpPr/>
          <p:nvPr/>
        </p:nvSpPr>
        <p:spPr>
          <a:xfrm>
            <a:off x="753200" y="2210171"/>
            <a:ext cx="3171300" cy="18744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Starter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https://drive.google.com/drive/folders/1rqQMUXrbUDOaS5FEC_bQ1aOTzpuATnyj?usp=sharing</a:t>
            </a:r>
            <a:endParaRPr sz="1800">
              <a:latin typeface="Proxima Nova"/>
              <a:ea typeface="Proxima Nova"/>
              <a:cs typeface="Proxima Nova"/>
              <a:sym typeface="Proxima Nova"/>
            </a:endParaRPr>
          </a:p>
        </p:txBody>
      </p:sp>
      <p:sp>
        <p:nvSpPr>
          <p:cNvPr id="707" name="Google Shape;707;p78"/>
          <p:cNvSpPr/>
          <p:nvPr/>
        </p:nvSpPr>
        <p:spPr>
          <a:xfrm>
            <a:off x="4238688" y="2685225"/>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8"/>
          <p:cNvSpPr/>
          <p:nvPr/>
        </p:nvSpPr>
        <p:spPr>
          <a:xfrm>
            <a:off x="5219500" y="2210171"/>
            <a:ext cx="3171300" cy="18744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Solution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None/>
            </a:pPr>
            <a:r>
              <a:rPr lang="en" sz="1800" u="sng">
                <a:solidFill>
                  <a:schemeClr val="hlink"/>
                </a:solidFill>
                <a:latin typeface="Proxima Nova"/>
                <a:ea typeface="Proxima Nova"/>
                <a:cs typeface="Proxima Nova"/>
                <a:sym typeface="Proxima Nova"/>
                <a:hlinkClick r:id="rId4"/>
              </a:rPr>
              <a:t>https://drive.google.com/drive/folders/1FOeHzIHcZ-cjs3ERpMSavZ7kYGL-oC3m?usp=sharing</a:t>
            </a:r>
            <a:endParaRPr sz="18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9"/>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Images</a:t>
            </a:r>
            <a:endParaRPr/>
          </a:p>
        </p:txBody>
      </p:sp>
      <p:sp>
        <p:nvSpPr>
          <p:cNvPr id="714" name="Google Shape;714;p79"/>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SEI</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0"/>
          <p:cNvSpPr/>
          <p:nvPr/>
        </p:nvSpPr>
        <p:spPr>
          <a:xfrm>
            <a:off x="545200" y="914400"/>
            <a:ext cx="8013000" cy="15333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800">
                <a:latin typeface="Inconsolata"/>
                <a:ea typeface="Inconsolata"/>
                <a:cs typeface="Inconsolata"/>
                <a:sym typeface="Inconsolata"/>
              </a:rPr>
              <a:t>.image-style {</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display: block;</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max-width: 100%;</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  height: auto;</a:t>
            </a:r>
            <a:endParaRPr sz="1800">
              <a:latin typeface="Inconsolata"/>
              <a:ea typeface="Inconsolata"/>
              <a:cs typeface="Inconsolata"/>
              <a:sym typeface="Inconsolata"/>
            </a:endParaRPr>
          </a:p>
          <a:p>
            <a:pPr marL="45720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720" name="Google Shape;720;p80"/>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Images Sized to Their Containers</a:t>
            </a:r>
            <a:endParaRPr/>
          </a:p>
        </p:txBody>
      </p:sp>
      <p:sp>
        <p:nvSpPr>
          <p:cNvPr id="721" name="Google Shape;721;p80"/>
          <p:cNvSpPr txBox="1">
            <a:spLocks noGrp="1"/>
          </p:cNvSpPr>
          <p:nvPr>
            <p:ph type="body" idx="4294967295"/>
          </p:nvPr>
        </p:nvSpPr>
        <p:spPr>
          <a:xfrm>
            <a:off x="457200" y="2509025"/>
            <a:ext cx="8229600" cy="188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want to display at their dimensions (say, 800 x 600px), but they’ll often be in containers and will spill over if they’re bigger. This code forces the image to be a block element whose width matches its container.</a:t>
            </a:r>
            <a:endParaRPr/>
          </a:p>
          <a:p>
            <a:pPr marL="0" lvl="0" indent="0" algn="l" rtl="0">
              <a:spcBef>
                <a:spcPts val="0"/>
              </a:spcBef>
              <a:spcAft>
                <a:spcPts val="0"/>
              </a:spcAft>
              <a:buNone/>
            </a:pPr>
            <a:endParaRPr/>
          </a:p>
          <a:p>
            <a:pPr marL="0" lvl="0" indent="0" algn="l" rtl="0">
              <a:spcBef>
                <a:spcPts val="0"/>
              </a:spcBef>
              <a:spcAft>
                <a:spcPts val="0"/>
              </a:spcAft>
              <a:buNone/>
            </a:pPr>
            <a:r>
              <a:rPr lang="en" b="1"/>
              <a:t>Why does this work?</a:t>
            </a:r>
            <a:endParaRPr b="1"/>
          </a:p>
        </p:txBody>
      </p:sp>
      <p:sp>
        <p:nvSpPr>
          <p:cNvPr id="722" name="Google Shape;722;p80"/>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r>
              <a:rPr lang="en"/>
              <a:t> | © 2020 General Assembly</a:t>
            </a:r>
            <a:endParaRPr/>
          </a:p>
        </p:txBody>
      </p:sp>
      <p:sp>
        <p:nvSpPr>
          <p:cNvPr id="723" name="Google Shape;723;p80"/>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Bit of Background</a:t>
            </a:r>
            <a:endParaRPr/>
          </a:p>
        </p:txBody>
      </p:sp>
      <p:sp>
        <p:nvSpPr>
          <p:cNvPr id="350" name="Google Shape;350;p42"/>
          <p:cNvSpPr txBox="1">
            <a:spLocks noGrp="1"/>
          </p:cNvSpPr>
          <p:nvPr>
            <p:ph type="body" idx="4294967295"/>
          </p:nvPr>
        </p:nvSpPr>
        <p:spPr>
          <a:xfrm>
            <a:off x="457200" y="1045350"/>
            <a:ext cx="8229600" cy="31479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a:solidFill>
                  <a:schemeClr val="dk1"/>
                </a:solidFill>
              </a:rPr>
              <a:t>The iPhone, unveiled in 2007, changed how people used the internet. It took until ~2009 to become popular.</a:t>
            </a:r>
            <a:endParaRPr>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This was first addressed by creating mobile-specific sites (started with m.site.com), which meant you had to make multiple sites! Yuck.</a:t>
            </a:r>
            <a:endParaRPr>
              <a:solidFill>
                <a:schemeClr val="dk1"/>
              </a:solidFill>
            </a:endParaRPr>
          </a:p>
          <a:p>
            <a:pPr marL="457200" lvl="0" indent="-342900" algn="l" rtl="0">
              <a:lnSpc>
                <a:spcPct val="115000"/>
              </a:lnSpc>
              <a:spcBef>
                <a:spcPts val="1000"/>
              </a:spcBef>
              <a:spcAft>
                <a:spcPts val="0"/>
              </a:spcAft>
              <a:buClr>
                <a:schemeClr val="dk1"/>
              </a:buClr>
              <a:buSzPts val="1800"/>
              <a:buChar char="●"/>
            </a:pPr>
            <a:r>
              <a:rPr lang="en">
                <a:solidFill>
                  <a:schemeClr val="dk1"/>
                </a:solidFill>
              </a:rPr>
              <a:t>As browsers evolved, it became possible (by 2010) to build one site where you could adjust styles based on screen widths, creating one site for all devices.</a:t>
            </a:r>
            <a:endParaRPr>
              <a:solidFill>
                <a:schemeClr val="dk1"/>
              </a:solidFill>
            </a:endParaRPr>
          </a:p>
          <a:p>
            <a:pPr marL="457200" lvl="0" indent="-342900" algn="l" rtl="0">
              <a:lnSpc>
                <a:spcPct val="115000"/>
              </a:lnSpc>
              <a:spcBef>
                <a:spcPts val="1000"/>
              </a:spcBef>
              <a:spcAft>
                <a:spcPts val="1000"/>
              </a:spcAft>
              <a:buClr>
                <a:schemeClr val="dk1"/>
              </a:buClr>
              <a:buSzPts val="1800"/>
              <a:buChar char="●"/>
            </a:pPr>
            <a:r>
              <a:rPr lang="en">
                <a:solidFill>
                  <a:schemeClr val="dk1"/>
                </a:solidFill>
              </a:rPr>
              <a:t>Ethan Marcotte pioneered this technique with an article on the subject: </a:t>
            </a:r>
            <a:r>
              <a:rPr lang="en" u="sng">
                <a:solidFill>
                  <a:schemeClr val="hlink"/>
                </a:solidFill>
                <a:hlinkClick r:id="rId3"/>
              </a:rPr>
              <a:t>http://alistapart.com/article/responsive-web-design</a:t>
            </a:r>
            <a:r>
              <a:rPr lang="en">
                <a:uFill>
                  <a:noFill/>
                </a:uFill>
                <a:hlinkClick r:id="rId3"/>
              </a:rPr>
              <a:t>.</a:t>
            </a:r>
            <a:r>
              <a:rPr lang="en" u="sng">
                <a:solidFill>
                  <a:schemeClr val="hlink"/>
                </a:solidFill>
                <a:hlinkClick r:id="rId3"/>
              </a:rPr>
              <a:t> </a:t>
            </a:r>
            <a:endParaRPr>
              <a:solidFill>
                <a:schemeClr val="dk1"/>
              </a:solidFill>
            </a:endParaRPr>
          </a:p>
        </p:txBody>
      </p:sp>
      <p:sp>
        <p:nvSpPr>
          <p:cNvPr id="351" name="Google Shape;351;p4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r>
              <a:rPr lang="en"/>
              <a:t> | © 2020 General Assembly</a:t>
            </a:r>
            <a:endParaRPr/>
          </a:p>
        </p:txBody>
      </p:sp>
      <p:sp>
        <p:nvSpPr>
          <p:cNvPr id="352" name="Google Shape;352;p4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1"/>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a:t>
            </a:r>
            <a:r>
              <a:rPr lang="en">
                <a:latin typeface="Inconsolata"/>
                <a:ea typeface="Inconsolata"/>
                <a:cs typeface="Inconsolata"/>
                <a:sym typeface="Inconsolata"/>
              </a:rPr>
              <a:t>srcset</a:t>
            </a:r>
            <a:r>
              <a:rPr lang="en"/>
              <a:t> + </a:t>
            </a:r>
            <a:r>
              <a:rPr lang="en">
                <a:latin typeface="Inconsolata"/>
                <a:ea typeface="Inconsolata"/>
                <a:cs typeface="Inconsolata"/>
                <a:sym typeface="Inconsolata"/>
              </a:rPr>
              <a:t>sizes</a:t>
            </a:r>
            <a:r>
              <a:rPr lang="en"/>
              <a:t> Attributes</a:t>
            </a:r>
            <a:endParaRPr/>
          </a:p>
          <a:p>
            <a:pPr marL="0" lvl="0" indent="0" algn="l" rtl="0">
              <a:spcBef>
                <a:spcPts val="0"/>
              </a:spcBef>
              <a:spcAft>
                <a:spcPts val="0"/>
              </a:spcAft>
              <a:buNone/>
            </a:pPr>
            <a:endParaRPr/>
          </a:p>
        </p:txBody>
      </p:sp>
      <p:sp>
        <p:nvSpPr>
          <p:cNvPr id="729" name="Google Shape;729;p81"/>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r>
              <a:rPr lang="en"/>
              <a:t> | © 2020 General Assembly</a:t>
            </a:r>
            <a:endParaRPr/>
          </a:p>
        </p:txBody>
      </p:sp>
      <p:sp>
        <p:nvSpPr>
          <p:cNvPr id="730" name="Google Shape;730;p81"/>
          <p:cNvSpPr txBox="1">
            <a:spLocks noGrp="1"/>
          </p:cNvSpPr>
          <p:nvPr>
            <p:ph type="body" idx="4294967295"/>
          </p:nvPr>
        </p:nvSpPr>
        <p:spPr>
          <a:xfrm>
            <a:off x="457200" y="914400"/>
            <a:ext cx="8229600" cy="32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Figuring out which image should go to a particular device is cumbersome and nearly impossible. Now, you can tell the browser how much of the screen an image takes up (with the </a:t>
            </a:r>
            <a:r>
              <a:rPr lang="en" b="1">
                <a:latin typeface="Inconsolata"/>
                <a:ea typeface="Inconsolata"/>
                <a:cs typeface="Inconsolata"/>
                <a:sym typeface="Inconsolata"/>
              </a:rPr>
              <a:t>sizes</a:t>
            </a:r>
            <a:r>
              <a:rPr lang="en">
                <a:latin typeface="Arial"/>
                <a:ea typeface="Arial"/>
                <a:cs typeface="Arial"/>
                <a:sym typeface="Arial"/>
              </a:rPr>
              <a:t> </a:t>
            </a:r>
            <a:r>
              <a:rPr lang="en"/>
              <a:t>attribute) and give it the image at different sizes (</a:t>
            </a:r>
            <a:r>
              <a:rPr lang="en" b="1">
                <a:latin typeface="Inconsolata"/>
                <a:ea typeface="Inconsolata"/>
                <a:cs typeface="Inconsolata"/>
                <a:sym typeface="Inconsolata"/>
              </a:rPr>
              <a:t>srcset</a:t>
            </a:r>
            <a:r>
              <a:rPr lang="en"/>
              <a:t>). The browser does the rest.</a:t>
            </a:r>
            <a:endParaRPr/>
          </a:p>
          <a:p>
            <a:pPr marL="0" lvl="0" indent="0" algn="l" rtl="0">
              <a:spcBef>
                <a:spcPts val="0"/>
              </a:spcBef>
              <a:spcAft>
                <a:spcPts val="0"/>
              </a:spcAft>
              <a:buNone/>
            </a:pPr>
            <a:endParaRPr/>
          </a:p>
          <a:p>
            <a:pPr marL="0" lvl="0" indent="0" algn="l" rtl="0">
              <a:spcBef>
                <a:spcPts val="0"/>
              </a:spcBef>
              <a:spcAft>
                <a:spcPts val="0"/>
              </a:spcAft>
              <a:buNone/>
            </a:pPr>
            <a:r>
              <a:rPr lang="en"/>
              <a:t>Both </a:t>
            </a:r>
            <a:r>
              <a:rPr lang="en" b="1">
                <a:solidFill>
                  <a:schemeClr val="dk1"/>
                </a:solidFill>
                <a:latin typeface="Inconsolata"/>
                <a:ea typeface="Inconsolata"/>
                <a:cs typeface="Inconsolata"/>
                <a:sym typeface="Inconsolata"/>
              </a:rPr>
              <a:t>sizes</a:t>
            </a:r>
            <a:r>
              <a:rPr lang="en" b="1">
                <a:solidFill>
                  <a:schemeClr val="dk1"/>
                </a:solidFill>
                <a:latin typeface="Courier New"/>
                <a:ea typeface="Courier New"/>
                <a:cs typeface="Courier New"/>
                <a:sym typeface="Courier New"/>
              </a:rPr>
              <a:t> </a:t>
            </a:r>
            <a:r>
              <a:rPr lang="en"/>
              <a:t>and </a:t>
            </a:r>
            <a:r>
              <a:rPr lang="en" b="1">
                <a:solidFill>
                  <a:schemeClr val="dk1"/>
                </a:solidFill>
                <a:latin typeface="Inconsolata"/>
                <a:ea typeface="Inconsolata"/>
                <a:cs typeface="Inconsolata"/>
                <a:sym typeface="Inconsolata"/>
              </a:rPr>
              <a:t>srcset</a:t>
            </a:r>
            <a:r>
              <a:rPr lang="en"/>
              <a:t> are attributes you can optionally add to any </a:t>
            </a:r>
            <a:r>
              <a:rPr lang="en" b="1">
                <a:latin typeface="Inconsolata"/>
                <a:ea typeface="Inconsolata"/>
                <a:cs typeface="Inconsolata"/>
                <a:sym typeface="Inconsolata"/>
              </a:rPr>
              <a:t>&lt;img&gt;</a:t>
            </a:r>
            <a:r>
              <a:rPr lang="en"/>
              <a:t> tag you want to enable. </a:t>
            </a:r>
            <a:endParaRPr/>
          </a:p>
        </p:txBody>
      </p:sp>
      <p:sp>
        <p:nvSpPr>
          <p:cNvPr id="731" name="Google Shape;731;p81"/>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2"/>
          <p:cNvSpPr/>
          <p:nvPr/>
        </p:nvSpPr>
        <p:spPr>
          <a:xfrm>
            <a:off x="545200" y="914400"/>
            <a:ext cx="8013000" cy="24150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&lt;div class=”image-container”&gt;</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&lt;img src=”img/image-large.jpg” alt=”Forest Lands”</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srcset=”img/image-large.jpg 1200px,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img/image-medium.jpg 800px,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img/image-small.jpg 400px”</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sizes=”(min-width: 1200px) 33vw,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(max-width: 1199px) and (min-width: 768px) 50vw,</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100vw”&gt;</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&lt;/div&gt;</a:t>
            </a:r>
            <a:endParaRPr sz="1600">
              <a:latin typeface="Inconsolata"/>
              <a:ea typeface="Inconsolata"/>
              <a:cs typeface="Inconsolata"/>
              <a:sym typeface="Inconsolata"/>
            </a:endParaRPr>
          </a:p>
        </p:txBody>
      </p:sp>
      <p:sp>
        <p:nvSpPr>
          <p:cNvPr id="737" name="Google Shape;737;p82"/>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Sample: HTML </a:t>
            </a:r>
            <a:r>
              <a:rPr lang="en">
                <a:latin typeface="Inconsolata"/>
                <a:ea typeface="Inconsolata"/>
                <a:cs typeface="Inconsolata"/>
                <a:sym typeface="Inconsolata"/>
              </a:rPr>
              <a:t>srcset</a:t>
            </a:r>
            <a:r>
              <a:rPr lang="en"/>
              <a:t> + </a:t>
            </a:r>
            <a:r>
              <a:rPr lang="en">
                <a:latin typeface="Inconsolata"/>
                <a:ea typeface="Inconsolata"/>
                <a:cs typeface="Inconsolata"/>
                <a:sym typeface="Inconsolata"/>
              </a:rPr>
              <a:t>sizes</a:t>
            </a:r>
            <a:endParaRPr>
              <a:latin typeface="Inconsolata"/>
              <a:ea typeface="Inconsolata"/>
              <a:cs typeface="Inconsolata"/>
              <a:sym typeface="Inconsolata"/>
            </a:endParaRPr>
          </a:p>
          <a:p>
            <a:pPr marL="0" lvl="0" indent="0" algn="l" rtl="0">
              <a:spcBef>
                <a:spcPts val="0"/>
              </a:spcBef>
              <a:spcAft>
                <a:spcPts val="0"/>
              </a:spcAft>
              <a:buNone/>
            </a:pPr>
            <a:endParaRPr/>
          </a:p>
        </p:txBody>
      </p:sp>
      <p:sp>
        <p:nvSpPr>
          <p:cNvPr id="738" name="Google Shape;738;p82"/>
          <p:cNvSpPr txBox="1">
            <a:spLocks noGrp="1"/>
          </p:cNvSpPr>
          <p:nvPr>
            <p:ph type="body" idx="4294967295"/>
          </p:nvPr>
        </p:nvSpPr>
        <p:spPr>
          <a:xfrm>
            <a:off x="457200" y="3432125"/>
            <a:ext cx="8229600" cy="9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code is a doozy! We’re telling the browser we have three of the same image with various pixel widths, and then what size the image displays at a given screen width.</a:t>
            </a:r>
            <a:endParaRPr/>
          </a:p>
        </p:txBody>
      </p:sp>
      <p:sp>
        <p:nvSpPr>
          <p:cNvPr id="739" name="Google Shape;739;p82"/>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r>
              <a:rPr lang="en"/>
              <a:t> | © 2020 General Assembly</a:t>
            </a:r>
            <a:endParaRPr/>
          </a:p>
        </p:txBody>
      </p:sp>
      <p:sp>
        <p:nvSpPr>
          <p:cNvPr id="740" name="Google Shape;740;p82"/>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3"/>
          <p:cNvSpPr/>
          <p:nvPr/>
        </p:nvSpPr>
        <p:spPr>
          <a:xfrm>
            <a:off x="545200" y="914400"/>
            <a:ext cx="8013000" cy="1330200"/>
          </a:xfrm>
          <a:prstGeom prst="rect">
            <a:avLst/>
          </a:prstGeom>
          <a:no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 sz="1600">
                <a:latin typeface="Inconsolata"/>
                <a:ea typeface="Inconsolata"/>
                <a:cs typeface="Inconsolata"/>
                <a:sym typeface="Inconsolata"/>
              </a:rPr>
              <a:t>.image-style {</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background-image: url(img/image.jpg);</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background-position: center center;</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  background-size: cover;</a:t>
            </a:r>
            <a:endParaRPr sz="1600">
              <a:latin typeface="Inconsolata"/>
              <a:ea typeface="Inconsolata"/>
              <a:cs typeface="Inconsolata"/>
              <a:sym typeface="Inconsolata"/>
            </a:endParaRPr>
          </a:p>
          <a:p>
            <a:pPr marL="457200" lvl="0" indent="0" algn="l" rtl="0">
              <a:spcBef>
                <a:spcPts val="0"/>
              </a:spcBef>
              <a:spcAft>
                <a:spcPts val="0"/>
              </a:spcAft>
              <a:buNone/>
            </a:pPr>
            <a:r>
              <a:rPr lang="en" sz="1600">
                <a:latin typeface="Inconsolata"/>
                <a:ea typeface="Inconsolata"/>
                <a:cs typeface="Inconsolata"/>
                <a:sym typeface="Inconsolata"/>
              </a:rPr>
              <a:t>}</a:t>
            </a:r>
            <a:endParaRPr sz="1600">
              <a:latin typeface="Inconsolata"/>
              <a:ea typeface="Inconsolata"/>
              <a:cs typeface="Inconsolata"/>
              <a:sym typeface="Inconsolata"/>
            </a:endParaRPr>
          </a:p>
        </p:txBody>
      </p:sp>
      <p:sp>
        <p:nvSpPr>
          <p:cNvPr id="746" name="Google Shape;746;p8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Background Images</a:t>
            </a:r>
            <a:endParaRPr/>
          </a:p>
        </p:txBody>
      </p:sp>
      <p:sp>
        <p:nvSpPr>
          <p:cNvPr id="747" name="Google Shape;747;p83"/>
          <p:cNvSpPr txBox="1">
            <a:spLocks noGrp="1"/>
          </p:cNvSpPr>
          <p:nvPr>
            <p:ph type="body" idx="4294967295"/>
          </p:nvPr>
        </p:nvSpPr>
        <p:spPr>
          <a:xfrm>
            <a:off x="457200" y="2382450"/>
            <a:ext cx="8183400" cy="19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images are somewhat natively responsive; they won’t spill out of their containers. But containing elements will crop the image.</a:t>
            </a:r>
            <a:endParaRPr/>
          </a:p>
          <a:p>
            <a:pPr marL="0" lvl="0" indent="0" algn="l" rtl="0">
              <a:spcBef>
                <a:spcPts val="1000"/>
              </a:spcBef>
              <a:spcAft>
                <a:spcPts val="1000"/>
              </a:spcAft>
              <a:buNone/>
            </a:pPr>
            <a:r>
              <a:rPr lang="en"/>
              <a:t>To adjust which part of the image you see, use </a:t>
            </a:r>
            <a:r>
              <a:rPr lang="en" b="1">
                <a:latin typeface="Inconsolata"/>
                <a:ea typeface="Inconsolata"/>
                <a:cs typeface="Inconsolata"/>
                <a:sym typeface="Inconsolata"/>
              </a:rPr>
              <a:t>background-position</a:t>
            </a:r>
            <a:r>
              <a:rPr lang="en"/>
              <a:t> and </a:t>
            </a:r>
            <a:r>
              <a:rPr lang="en" b="1">
                <a:latin typeface="Inconsolata"/>
                <a:ea typeface="Inconsolata"/>
                <a:cs typeface="Inconsolata"/>
                <a:sym typeface="Inconsolata"/>
              </a:rPr>
              <a:t>background-size</a:t>
            </a:r>
            <a:r>
              <a:rPr lang="en"/>
              <a:t>. In particular, </a:t>
            </a:r>
            <a:r>
              <a:rPr lang="en" b="1">
                <a:latin typeface="Inconsolata"/>
                <a:ea typeface="Inconsolata"/>
                <a:cs typeface="Inconsolata"/>
                <a:sym typeface="Inconsolata"/>
              </a:rPr>
              <a:t>background-size: cover;</a:t>
            </a:r>
            <a:r>
              <a:rPr lang="en"/>
              <a:t> is pretty close to magic: It uses an algorithm to make the image match its container.</a:t>
            </a:r>
            <a:endParaRPr/>
          </a:p>
        </p:txBody>
      </p:sp>
      <p:sp>
        <p:nvSpPr>
          <p:cNvPr id="748" name="Google Shape;748;p8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r>
              <a:rPr lang="en"/>
              <a:t> | © 2020 General Assembly</a:t>
            </a:r>
            <a:endParaRPr/>
          </a:p>
        </p:txBody>
      </p:sp>
      <p:sp>
        <p:nvSpPr>
          <p:cNvPr id="749" name="Google Shape;749;p8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4"/>
          <p:cNvSpPr txBox="1">
            <a:spLocks noGrp="1"/>
          </p:cNvSpPr>
          <p:nvPr>
            <p:ph type="body" idx="1"/>
          </p:nvPr>
        </p:nvSpPr>
        <p:spPr>
          <a:xfrm>
            <a:off x="457200" y="1143000"/>
            <a:ext cx="82296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how a browser handles a responsive image.</a:t>
            </a:r>
            <a:endParaRPr/>
          </a:p>
          <a:p>
            <a:pPr marL="0" lvl="0" indent="0" algn="l" rtl="0">
              <a:spcBef>
                <a:spcPts val="0"/>
              </a:spcBef>
              <a:spcAft>
                <a:spcPts val="0"/>
              </a:spcAft>
              <a:buNone/>
            </a:pPr>
            <a:endParaRPr/>
          </a:p>
        </p:txBody>
      </p:sp>
      <p:sp>
        <p:nvSpPr>
          <p:cNvPr id="755" name="Google Shape;755;p84"/>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Image Investigation</a:t>
            </a:r>
            <a:endParaRPr/>
          </a:p>
        </p:txBody>
      </p:sp>
      <p:sp>
        <p:nvSpPr>
          <p:cNvPr id="756" name="Google Shape;756;p84"/>
          <p:cNvSpPr txBox="1">
            <a:spLocks noGrp="1"/>
          </p:cNvSpPr>
          <p:nvPr>
            <p:ph type="sldNum" idx="3"/>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r>
              <a:rPr lang="en"/>
              <a:t> | © 2020 General Assembly</a:t>
            </a:r>
            <a:endParaRPr/>
          </a:p>
        </p:txBody>
      </p:sp>
      <p:sp>
        <p:nvSpPr>
          <p:cNvPr id="757" name="Google Shape;757;p84"/>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a:p>
        </p:txBody>
      </p:sp>
      <p:sp>
        <p:nvSpPr>
          <p:cNvPr id="758" name="Google Shape;758;p84"/>
          <p:cNvSpPr/>
          <p:nvPr/>
        </p:nvSpPr>
        <p:spPr>
          <a:xfrm>
            <a:off x="1950900" y="1917150"/>
            <a:ext cx="5242200" cy="15972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Reference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https://drive.google.com/drive/folders/1H5wPU6aFhKSWGpimJp6-t3waBlkfNasx?usp=sharing</a:t>
            </a:r>
            <a:endParaRPr sz="1800">
              <a:latin typeface="Proxima Nova"/>
              <a:ea typeface="Proxima Nova"/>
              <a:cs typeface="Proxima Nova"/>
              <a:sym typeface="Proxima Nova"/>
            </a:endParaRPr>
          </a:p>
        </p:txBody>
      </p:sp>
      <p:sp>
        <p:nvSpPr>
          <p:cNvPr id="759" name="Google Shape;759;p84"/>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5"/>
          <p:cNvSpPr txBox="1">
            <a:spLocks noGrp="1"/>
          </p:cNvSpPr>
          <p:nvPr>
            <p:ph type="title"/>
          </p:nvPr>
        </p:nvSpPr>
        <p:spPr>
          <a:xfrm>
            <a:off x="457200" y="1777050"/>
            <a:ext cx="7551900" cy="15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Responsive Navigation</a:t>
            </a:r>
            <a:endParaRPr/>
          </a:p>
        </p:txBody>
      </p:sp>
      <p:sp>
        <p:nvSpPr>
          <p:cNvPr id="765" name="Google Shape;765;p85"/>
          <p:cNvSpPr txBox="1">
            <a:spLocks noGrp="1"/>
          </p:cNvSpPr>
          <p:nvPr>
            <p:ph type="subTitle" idx="1"/>
          </p:nvPr>
        </p:nvSpPr>
        <p:spPr>
          <a:xfrm>
            <a:off x="502325" y="1221643"/>
            <a:ext cx="745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SEI</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6"/>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a Menu</a:t>
            </a:r>
            <a:endParaRPr/>
          </a:p>
        </p:txBody>
      </p:sp>
      <p:sp>
        <p:nvSpPr>
          <p:cNvPr id="771" name="Google Shape;771;p86"/>
          <p:cNvSpPr txBox="1">
            <a:spLocks noGrp="1"/>
          </p:cNvSpPr>
          <p:nvPr>
            <p:ph type="body" idx="1"/>
          </p:nvPr>
        </p:nvSpPr>
        <p:spPr>
          <a:xfrm>
            <a:off x="457200" y="1099725"/>
            <a:ext cx="8229600" cy="105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solidFill>
                  <a:schemeClr val="dk1"/>
                </a:solidFill>
              </a:rPr>
              <a:t>Let’s keep building the Startup Matchmaker Member List.  Add a menu AND make it mobile friendly by expanding and contracting with a hamburger icon.</a:t>
            </a:r>
            <a:endParaRPr/>
          </a:p>
        </p:txBody>
      </p:sp>
      <p:sp>
        <p:nvSpPr>
          <p:cNvPr id="772" name="Google Shape;772;p86"/>
          <p:cNvSpPr txBox="1">
            <a:spLocks noGrp="1"/>
          </p:cNvSpPr>
          <p:nvPr>
            <p:ph type="sldNum" idx="4"/>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r>
              <a:rPr lang="en"/>
              <a:t> | © 2020 General Assembly</a:t>
            </a:r>
            <a:endParaRPr/>
          </a:p>
        </p:txBody>
      </p:sp>
      <p:sp>
        <p:nvSpPr>
          <p:cNvPr id="773" name="Google Shape;773;p86"/>
          <p:cNvSpPr txBox="1">
            <a:spLocks noGrp="1"/>
          </p:cNvSpPr>
          <p:nvPr>
            <p:ph type="subTitle" idx="2"/>
          </p:nvPr>
        </p:nvSpPr>
        <p:spPr>
          <a:xfrm>
            <a:off x="7003805" y="211738"/>
            <a:ext cx="1336200" cy="328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30–45 minutes</a:t>
            </a:r>
            <a:endParaRPr/>
          </a:p>
        </p:txBody>
      </p:sp>
      <p:sp>
        <p:nvSpPr>
          <p:cNvPr id="774" name="Google Shape;774;p86"/>
          <p:cNvSpPr txBox="1">
            <a:spLocks noGrp="1"/>
          </p:cNvSpPr>
          <p:nvPr>
            <p:ph type="sldNum" idx="12"/>
          </p:nvPr>
        </p:nvSpPr>
        <p:spPr>
          <a:xfrm>
            <a:off x="-51366" y="474990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45</a:t>
            </a:fld>
            <a:endParaRPr/>
          </a:p>
        </p:txBody>
      </p:sp>
      <p:sp>
        <p:nvSpPr>
          <p:cNvPr id="775" name="Google Shape;775;p86"/>
          <p:cNvSpPr/>
          <p:nvPr/>
        </p:nvSpPr>
        <p:spPr>
          <a:xfrm>
            <a:off x="753200" y="2266895"/>
            <a:ext cx="3171300" cy="19617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Starter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https://drive.google.com/drive/folders/19w7bXlnJE-c5NW_4C7vlk4Yl7LAM-F5H?usp=sharing</a:t>
            </a:r>
            <a:endParaRPr sz="1800">
              <a:latin typeface="Proxima Nova"/>
              <a:ea typeface="Proxima Nova"/>
              <a:cs typeface="Proxima Nova"/>
              <a:sym typeface="Proxima Nova"/>
            </a:endParaRPr>
          </a:p>
        </p:txBody>
      </p:sp>
      <p:sp>
        <p:nvSpPr>
          <p:cNvPr id="776" name="Google Shape;776;p86"/>
          <p:cNvSpPr/>
          <p:nvPr/>
        </p:nvSpPr>
        <p:spPr>
          <a:xfrm>
            <a:off x="4238688" y="2741950"/>
            <a:ext cx="666600" cy="393600"/>
          </a:xfrm>
          <a:prstGeom prst="rightArrow">
            <a:avLst>
              <a:gd name="adj1" fmla="val 50000"/>
              <a:gd name="adj2" fmla="val 50000"/>
            </a:avLst>
          </a:prstGeom>
          <a:solidFill>
            <a:srgbClr val="00A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6"/>
          <p:cNvSpPr/>
          <p:nvPr/>
        </p:nvSpPr>
        <p:spPr>
          <a:xfrm>
            <a:off x="5219500" y="2266895"/>
            <a:ext cx="3171300" cy="1961700"/>
          </a:xfrm>
          <a:prstGeom prst="roundRect">
            <a:avLst>
              <a:gd name="adj" fmla="val 16667"/>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Proxima Nova"/>
                <a:ea typeface="Proxima Nova"/>
                <a:cs typeface="Proxima Nova"/>
                <a:sym typeface="Proxima Nova"/>
              </a:rPr>
              <a:t>Solution code: </a:t>
            </a:r>
            <a:br>
              <a:rPr lang="en" sz="1600" b="1">
                <a:latin typeface="Proxima Nova"/>
                <a:ea typeface="Proxima Nova"/>
                <a:cs typeface="Proxima Nova"/>
                <a:sym typeface="Proxima Nova"/>
              </a:rPr>
            </a:br>
            <a:endParaRPr sz="1600" b="1">
              <a:latin typeface="Proxima Nova"/>
              <a:ea typeface="Proxima Nova"/>
              <a:cs typeface="Proxima Nova"/>
              <a:sym typeface="Proxima Nova"/>
            </a:endParaRPr>
          </a:p>
          <a:p>
            <a:pPr marL="0" lvl="0" indent="0" algn="l" rtl="0">
              <a:spcBef>
                <a:spcPts val="0"/>
              </a:spcBef>
              <a:spcAft>
                <a:spcPts val="0"/>
              </a:spcAft>
              <a:buNone/>
            </a:pPr>
            <a:r>
              <a:rPr lang="en" sz="1800" u="sng">
                <a:solidFill>
                  <a:schemeClr val="hlink"/>
                </a:solidFill>
                <a:latin typeface="Proxima Nova"/>
                <a:ea typeface="Proxima Nova"/>
                <a:cs typeface="Proxima Nova"/>
                <a:sym typeface="Proxima Nova"/>
                <a:hlinkClick r:id="rId4"/>
              </a:rPr>
              <a:t>https://drive.google.com/drive/folders/108K1sN_Z1CYIxk_EVF2kND_mG0xCOZja?usp=sharing</a:t>
            </a:r>
            <a:endParaRPr sz="1800">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7"/>
          <p:cNvSpPr txBox="1">
            <a:spLocks noGrp="1"/>
          </p:cNvSpPr>
          <p:nvPr>
            <p:ph type="title"/>
          </p:nvPr>
        </p:nvSpPr>
        <p:spPr>
          <a:xfrm>
            <a:off x="457210" y="257255"/>
            <a:ext cx="3393900" cy="578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783" name="Google Shape;783;p87"/>
          <p:cNvSpPr txBox="1">
            <a:spLocks noGrp="1"/>
          </p:cNvSpPr>
          <p:nvPr>
            <p:ph type="title" idx="2"/>
          </p:nvPr>
        </p:nvSpPr>
        <p:spPr>
          <a:xfrm>
            <a:off x="4847170" y="257255"/>
            <a:ext cx="33939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Next Time</a:t>
            </a:r>
            <a:endParaRPr/>
          </a:p>
        </p:txBody>
      </p:sp>
      <p:sp>
        <p:nvSpPr>
          <p:cNvPr id="784" name="Google Shape;784;p87"/>
          <p:cNvSpPr txBox="1">
            <a:spLocks noGrp="1"/>
          </p:cNvSpPr>
          <p:nvPr>
            <p:ph type="subTitle" idx="1"/>
          </p:nvPr>
        </p:nvSpPr>
        <p:spPr>
          <a:xfrm>
            <a:off x="457200" y="1248100"/>
            <a:ext cx="39750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Mobile-First Development</a:t>
            </a:r>
            <a:endParaRPr/>
          </a:p>
        </p:txBody>
      </p:sp>
      <p:sp>
        <p:nvSpPr>
          <p:cNvPr id="785" name="Google Shape;785;p87"/>
          <p:cNvSpPr txBox="1">
            <a:spLocks noGrp="1"/>
          </p:cNvSpPr>
          <p:nvPr>
            <p:ph type="body" idx="3"/>
          </p:nvPr>
        </p:nvSpPr>
        <p:spPr>
          <a:xfrm>
            <a:off x="458325" y="1811075"/>
            <a:ext cx="33345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Using responsive units can ensure usable websites, regardless of device size.</a:t>
            </a:r>
            <a:endParaRPr/>
          </a:p>
          <a:p>
            <a:pPr marL="457200" lvl="0" indent="-342900" algn="l" rtl="0">
              <a:spcBef>
                <a:spcPts val="0"/>
              </a:spcBef>
              <a:spcAft>
                <a:spcPts val="0"/>
              </a:spcAft>
              <a:buSzPts val="1800"/>
              <a:buChar char="●"/>
            </a:pPr>
            <a:r>
              <a:rPr lang="en"/>
              <a:t>It’s most effective to think about mobile screens </a:t>
            </a:r>
            <a:r>
              <a:rPr lang="en" b="1"/>
              <a:t>first</a:t>
            </a:r>
            <a:r>
              <a:rPr lang="en"/>
              <a:t>, then expand content for larger browsers.</a:t>
            </a:r>
            <a:endParaRPr/>
          </a:p>
        </p:txBody>
      </p:sp>
      <p:sp>
        <p:nvSpPr>
          <p:cNvPr id="786" name="Google Shape;786;p87"/>
          <p:cNvSpPr txBox="1">
            <a:spLocks noGrp="1"/>
          </p:cNvSpPr>
          <p:nvPr>
            <p:ph type="subTitle" idx="4"/>
          </p:nvPr>
        </p:nvSpPr>
        <p:spPr>
          <a:xfrm>
            <a:off x="4864075" y="1248100"/>
            <a:ext cx="40173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a:t>
            </a:r>
            <a:r>
              <a:rPr lang="en">
                <a:latin typeface="Inconsolata"/>
                <a:ea typeface="Inconsolata"/>
                <a:cs typeface="Inconsolata"/>
                <a:sym typeface="Inconsolata"/>
              </a:rPr>
              <a:t>position</a:t>
            </a:r>
            <a:r>
              <a:rPr lang="en"/>
              <a:t> Property</a:t>
            </a:r>
            <a:endParaRPr/>
          </a:p>
        </p:txBody>
      </p:sp>
      <p:sp>
        <p:nvSpPr>
          <p:cNvPr id="787" name="Google Shape;787;p87"/>
          <p:cNvSpPr txBox="1">
            <a:spLocks noGrp="1"/>
          </p:cNvSpPr>
          <p:nvPr>
            <p:ph type="body" idx="5"/>
          </p:nvPr>
        </p:nvSpPr>
        <p:spPr>
          <a:xfrm>
            <a:off x="4864075" y="1854425"/>
            <a:ext cx="4103100" cy="28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can use the </a:t>
            </a:r>
            <a:r>
              <a:rPr lang="en" b="1">
                <a:latin typeface="Inconsolata"/>
                <a:ea typeface="Inconsolata"/>
                <a:cs typeface="Inconsolata"/>
                <a:sym typeface="Inconsolata"/>
              </a:rPr>
              <a:t>position</a:t>
            </a:r>
            <a:r>
              <a:rPr lang="en"/>
              <a:t> </a:t>
            </a:r>
            <a:br>
              <a:rPr lang="en"/>
            </a:br>
            <a:r>
              <a:rPr lang="en"/>
              <a:t>property to move elements around the page.</a:t>
            </a:r>
            <a:endParaRPr/>
          </a:p>
        </p:txBody>
      </p:sp>
      <p:sp>
        <p:nvSpPr>
          <p:cNvPr id="788" name="Google Shape;788;p87"/>
          <p:cNvSpPr txBox="1">
            <a:spLocks noGrp="1"/>
          </p:cNvSpPr>
          <p:nvPr>
            <p:ph type="sldNum" idx="12"/>
          </p:nvPr>
        </p:nvSpPr>
        <p:spPr>
          <a:xfrm>
            <a:off x="458325" y="461937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r>
              <a:rPr lang="en"/>
              <a:t> | © 2020 General Assembly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body" idx="4294967295"/>
          </p:nvPr>
        </p:nvSpPr>
        <p:spPr>
          <a:xfrm>
            <a:off x="457200" y="1143000"/>
            <a:ext cx="4114800" cy="293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Laptops/desktops have horizontal orientations.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Designers can place several elements next to each other with plenty of room.</a:t>
            </a:r>
            <a:endParaRPr/>
          </a:p>
        </p:txBody>
      </p:sp>
      <p:sp>
        <p:nvSpPr>
          <p:cNvPr id="358" name="Google Shape;358;p43"/>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p:txBody>
      </p:sp>
      <p:sp>
        <p:nvSpPr>
          <p:cNvPr id="359" name="Google Shape;359;p43"/>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r>
              <a:rPr lang="en"/>
              <a:t> | © 2020 General Assembly</a:t>
            </a:r>
            <a:endParaRPr/>
          </a:p>
        </p:txBody>
      </p:sp>
      <p:sp>
        <p:nvSpPr>
          <p:cNvPr id="360" name="Google Shape;360;p43"/>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61" name="Google Shape;361;p43"/>
          <p:cNvPicPr preferRelativeResize="0"/>
          <p:nvPr/>
        </p:nvPicPr>
        <p:blipFill>
          <a:blip r:embed="rId3">
            <a:alphaModFix/>
          </a:blip>
          <a:stretch>
            <a:fillRect/>
          </a:stretch>
        </p:blipFill>
        <p:spPr>
          <a:xfrm>
            <a:off x="4934837" y="475425"/>
            <a:ext cx="3236574" cy="3236574"/>
          </a:xfrm>
          <a:prstGeom prst="rect">
            <a:avLst/>
          </a:prstGeom>
          <a:noFill/>
          <a:ln>
            <a:noFill/>
          </a:ln>
        </p:spPr>
      </p:pic>
      <p:pic>
        <p:nvPicPr>
          <p:cNvPr id="362" name="Google Shape;362;p43"/>
          <p:cNvPicPr preferRelativeResize="0"/>
          <p:nvPr/>
        </p:nvPicPr>
        <p:blipFill>
          <a:blip r:embed="rId4">
            <a:alphaModFix/>
          </a:blip>
          <a:stretch>
            <a:fillRect/>
          </a:stretch>
        </p:blipFill>
        <p:spPr>
          <a:xfrm>
            <a:off x="5181150" y="1561100"/>
            <a:ext cx="2743951" cy="640150"/>
          </a:xfrm>
          <a:prstGeom prst="rect">
            <a:avLst/>
          </a:prstGeom>
          <a:noFill/>
          <a:ln>
            <a:noFill/>
          </a:ln>
        </p:spPr>
      </p:pic>
      <p:pic>
        <p:nvPicPr>
          <p:cNvPr id="363" name="Google Shape;363;p43"/>
          <p:cNvPicPr preferRelativeResize="0"/>
          <p:nvPr/>
        </p:nvPicPr>
        <p:blipFill>
          <a:blip r:embed="rId5">
            <a:alphaModFix/>
          </a:blip>
          <a:stretch>
            <a:fillRect/>
          </a:stretch>
        </p:blipFill>
        <p:spPr>
          <a:xfrm>
            <a:off x="6493313" y="1784800"/>
            <a:ext cx="2235525" cy="2235525"/>
          </a:xfrm>
          <a:prstGeom prst="rect">
            <a:avLst/>
          </a:prstGeom>
          <a:noFill/>
          <a:ln>
            <a:noFill/>
          </a:ln>
        </p:spPr>
      </p:pic>
      <p:pic>
        <p:nvPicPr>
          <p:cNvPr id="364" name="Google Shape;364;p43"/>
          <p:cNvPicPr preferRelativeResize="0"/>
          <p:nvPr/>
        </p:nvPicPr>
        <p:blipFill rotWithShape="1">
          <a:blip r:embed="rId4">
            <a:alphaModFix/>
          </a:blip>
          <a:srcRect r="19335"/>
          <a:stretch/>
        </p:blipFill>
        <p:spPr>
          <a:xfrm>
            <a:off x="6992800" y="2634325"/>
            <a:ext cx="1236574" cy="35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4"/>
          <p:cNvPicPr preferRelativeResize="0"/>
          <p:nvPr/>
        </p:nvPicPr>
        <p:blipFill>
          <a:blip r:embed="rId3">
            <a:alphaModFix/>
          </a:blip>
          <a:stretch>
            <a:fillRect/>
          </a:stretch>
        </p:blipFill>
        <p:spPr>
          <a:xfrm>
            <a:off x="4687450" y="638200"/>
            <a:ext cx="3810076" cy="3810076"/>
          </a:xfrm>
          <a:prstGeom prst="rect">
            <a:avLst/>
          </a:prstGeom>
          <a:noFill/>
          <a:ln>
            <a:noFill/>
          </a:ln>
        </p:spPr>
      </p:pic>
      <p:sp>
        <p:nvSpPr>
          <p:cNvPr id="370" name="Google Shape;370;p44"/>
          <p:cNvSpPr txBox="1">
            <a:spLocks noGrp="1"/>
          </p:cNvSpPr>
          <p:nvPr>
            <p:ph type="body" idx="4294967295"/>
          </p:nvPr>
        </p:nvSpPr>
        <p:spPr>
          <a:xfrm>
            <a:off x="457200" y="1143000"/>
            <a:ext cx="4114800" cy="293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Tablet/mobile phones have vertical orientations.</a:t>
            </a:r>
            <a:endParaRPr/>
          </a:p>
          <a:p>
            <a:pPr marL="0" lvl="0" indent="0" algn="l" rtl="0">
              <a:spcBef>
                <a:spcPts val="1600"/>
              </a:spcBef>
              <a:spcAft>
                <a:spcPts val="1600"/>
              </a:spcAft>
              <a:buNone/>
            </a:pPr>
            <a:r>
              <a:rPr lang="en"/>
              <a:t>Content should rely on having many rows of one item each. There’s not enough room for more!</a:t>
            </a:r>
            <a:endParaRPr/>
          </a:p>
        </p:txBody>
      </p:sp>
      <p:sp>
        <p:nvSpPr>
          <p:cNvPr id="371" name="Google Shape;371;p44"/>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(Cont.)</a:t>
            </a:r>
            <a:endParaRPr/>
          </a:p>
        </p:txBody>
      </p:sp>
      <p:sp>
        <p:nvSpPr>
          <p:cNvPr id="372" name="Google Shape;372;p44"/>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r>
              <a:rPr lang="en"/>
              <a:t> | © 2020 General Assembly</a:t>
            </a:r>
            <a:endParaRPr/>
          </a:p>
        </p:txBody>
      </p:sp>
      <p:sp>
        <p:nvSpPr>
          <p:cNvPr id="373" name="Google Shape;373;p44"/>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74" name="Google Shape;374;p44"/>
          <p:cNvPicPr preferRelativeResize="0"/>
          <p:nvPr/>
        </p:nvPicPr>
        <p:blipFill>
          <a:blip r:embed="rId4">
            <a:alphaModFix/>
          </a:blip>
          <a:stretch>
            <a:fillRect/>
          </a:stretch>
        </p:blipFill>
        <p:spPr>
          <a:xfrm rot="-5400000">
            <a:off x="5072075" y="2382613"/>
            <a:ext cx="3040824" cy="70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5"/>
          <p:cNvSpPr/>
          <p:nvPr/>
        </p:nvSpPr>
        <p:spPr>
          <a:xfrm>
            <a:off x="1761550" y="1073950"/>
            <a:ext cx="2252100" cy="490500"/>
          </a:xfrm>
          <a:prstGeom prst="roundRect">
            <a:avLst>
              <a:gd name="adj" fmla="val 16667"/>
            </a:avLst>
          </a:prstGeom>
          <a:solidFill>
            <a:srgbClr val="0179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Desktop</a:t>
            </a:r>
            <a:endParaRPr sz="1800" b="1">
              <a:solidFill>
                <a:srgbClr val="FFFFFF"/>
              </a:solidFill>
              <a:latin typeface="Proxima Nova"/>
              <a:ea typeface="Proxima Nova"/>
              <a:cs typeface="Proxima Nova"/>
              <a:sym typeface="Proxima Nova"/>
            </a:endParaRPr>
          </a:p>
        </p:txBody>
      </p:sp>
      <p:sp>
        <p:nvSpPr>
          <p:cNvPr id="380" name="Google Shape;380;p45"/>
          <p:cNvSpPr/>
          <p:nvPr/>
        </p:nvSpPr>
        <p:spPr>
          <a:xfrm>
            <a:off x="5794750" y="1073950"/>
            <a:ext cx="2252100" cy="490500"/>
          </a:xfrm>
          <a:prstGeom prst="roundRect">
            <a:avLst>
              <a:gd name="adj" fmla="val 16667"/>
            </a:avLst>
          </a:prstGeom>
          <a:solidFill>
            <a:srgbClr val="0179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roxima Nova"/>
                <a:ea typeface="Proxima Nova"/>
                <a:cs typeface="Proxima Nova"/>
                <a:sym typeface="Proxima Nova"/>
              </a:rPr>
              <a:t>Mobile</a:t>
            </a:r>
            <a:endParaRPr sz="1800" b="1">
              <a:solidFill>
                <a:srgbClr val="FFFFFF"/>
              </a:solidFill>
              <a:latin typeface="Proxima Nova"/>
              <a:ea typeface="Proxima Nova"/>
              <a:cs typeface="Proxima Nova"/>
              <a:sym typeface="Proxima Nova"/>
            </a:endParaRPr>
          </a:p>
        </p:txBody>
      </p:sp>
      <p:sp>
        <p:nvSpPr>
          <p:cNvPr id="381" name="Google Shape;381;p45"/>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r>
              <a:rPr lang="en"/>
              <a:t> | © 2020 General Assembly</a:t>
            </a:r>
            <a:endParaRPr/>
          </a:p>
        </p:txBody>
      </p:sp>
      <p:sp>
        <p:nvSpPr>
          <p:cNvPr id="382" name="Google Shape;382;p45"/>
          <p:cNvSpPr txBox="1">
            <a:spLocks noGrp="1"/>
          </p:cNvSpPr>
          <p:nvPr>
            <p:ph type="title"/>
          </p:nvPr>
        </p:nvSpPr>
        <p:spPr>
          <a:xfrm>
            <a:off x="908850" y="237038"/>
            <a:ext cx="50094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Mobile Design: FTC.gov</a:t>
            </a:r>
            <a:endParaRPr/>
          </a:p>
        </p:txBody>
      </p:sp>
      <p:pic>
        <p:nvPicPr>
          <p:cNvPr id="383" name="Google Shape;383;p45"/>
          <p:cNvPicPr preferRelativeResize="0"/>
          <p:nvPr/>
        </p:nvPicPr>
        <p:blipFill>
          <a:blip r:embed="rId3">
            <a:alphaModFix/>
          </a:blip>
          <a:stretch>
            <a:fillRect/>
          </a:stretch>
        </p:blipFill>
        <p:spPr>
          <a:xfrm>
            <a:off x="582500" y="1741950"/>
            <a:ext cx="4610188" cy="2699163"/>
          </a:xfrm>
          <a:prstGeom prst="rect">
            <a:avLst/>
          </a:prstGeom>
          <a:noFill/>
          <a:ln w="9525" cap="flat" cmpd="sng">
            <a:solidFill>
              <a:srgbClr val="B7B7B7"/>
            </a:solidFill>
            <a:prstDash val="solid"/>
            <a:round/>
            <a:headEnd type="none" w="sm" len="sm"/>
            <a:tailEnd type="none" w="sm" len="sm"/>
          </a:ln>
        </p:spPr>
      </p:pic>
      <p:pic>
        <p:nvPicPr>
          <p:cNvPr id="384" name="Google Shape;384;p45"/>
          <p:cNvPicPr preferRelativeResize="0"/>
          <p:nvPr/>
        </p:nvPicPr>
        <p:blipFill>
          <a:blip r:embed="rId4">
            <a:alphaModFix/>
          </a:blip>
          <a:stretch>
            <a:fillRect/>
          </a:stretch>
        </p:blipFill>
        <p:spPr>
          <a:xfrm>
            <a:off x="5855640" y="1741950"/>
            <a:ext cx="2130318" cy="2650868"/>
          </a:xfrm>
          <a:prstGeom prst="rect">
            <a:avLst/>
          </a:prstGeom>
          <a:noFill/>
          <a:ln w="9525" cap="flat" cmpd="sng">
            <a:solidFill>
              <a:srgbClr val="B7B7B7"/>
            </a:solidFill>
            <a:prstDash val="solid"/>
            <a:round/>
            <a:headEnd type="none" w="sm" len="sm"/>
            <a:tailEnd type="none" w="sm" len="sm"/>
          </a:ln>
        </p:spPr>
      </p:pic>
      <p:sp>
        <p:nvSpPr>
          <p:cNvPr id="385" name="Google Shape;385;p45"/>
          <p:cNvSpPr/>
          <p:nvPr/>
        </p:nvSpPr>
        <p:spPr>
          <a:xfrm>
            <a:off x="1487350" y="1016350"/>
            <a:ext cx="605700" cy="605700"/>
          </a:xfrm>
          <a:prstGeom prst="ellipse">
            <a:avLst/>
          </a:pr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p:cNvPicPr preferRelativeResize="0"/>
          <p:nvPr/>
        </p:nvPicPr>
        <p:blipFill>
          <a:blip r:embed="rId5">
            <a:alphaModFix/>
          </a:blip>
          <a:stretch>
            <a:fillRect/>
          </a:stretch>
        </p:blipFill>
        <p:spPr>
          <a:xfrm>
            <a:off x="1593401" y="1122400"/>
            <a:ext cx="393600" cy="393600"/>
          </a:xfrm>
          <a:prstGeom prst="rect">
            <a:avLst/>
          </a:prstGeom>
          <a:noFill/>
          <a:ln>
            <a:noFill/>
          </a:ln>
        </p:spPr>
      </p:pic>
      <p:sp>
        <p:nvSpPr>
          <p:cNvPr id="387" name="Google Shape;387;p45"/>
          <p:cNvSpPr/>
          <p:nvPr/>
        </p:nvSpPr>
        <p:spPr>
          <a:xfrm>
            <a:off x="5549150" y="1016350"/>
            <a:ext cx="605700" cy="605700"/>
          </a:xfrm>
          <a:prstGeom prst="ellipse">
            <a:avLst/>
          </a:pr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45"/>
          <p:cNvPicPr preferRelativeResize="0"/>
          <p:nvPr/>
        </p:nvPicPr>
        <p:blipFill>
          <a:blip r:embed="rId6">
            <a:alphaModFix/>
          </a:blip>
          <a:stretch>
            <a:fillRect/>
          </a:stretch>
        </p:blipFill>
        <p:spPr>
          <a:xfrm>
            <a:off x="5622350" y="1089550"/>
            <a:ext cx="459299" cy="459299"/>
          </a:xfrm>
          <a:prstGeom prst="rect">
            <a:avLst/>
          </a:prstGeom>
          <a:noFill/>
          <a:ln>
            <a:noFill/>
          </a:ln>
        </p:spPr>
      </p:pic>
      <p:pic>
        <p:nvPicPr>
          <p:cNvPr id="389" name="Google Shape;389;p45"/>
          <p:cNvPicPr preferRelativeResize="0"/>
          <p:nvPr/>
        </p:nvPicPr>
        <p:blipFill>
          <a:blip r:embed="rId7">
            <a:alphaModFix/>
          </a:blip>
          <a:stretch>
            <a:fillRect/>
          </a:stretch>
        </p:blipFill>
        <p:spPr>
          <a:xfrm>
            <a:off x="8046850" y="81825"/>
            <a:ext cx="639275" cy="639275"/>
          </a:xfrm>
          <a:prstGeom prst="rect">
            <a:avLst/>
          </a:prstGeom>
          <a:noFill/>
          <a:ln>
            <a:noFill/>
          </a:ln>
        </p:spPr>
      </p:pic>
      <p:sp>
        <p:nvSpPr>
          <p:cNvPr id="390" name="Google Shape;390;p45"/>
          <p:cNvSpPr txBox="1">
            <a:spLocks noGrp="1"/>
          </p:cNvSpPr>
          <p:nvPr>
            <p:ph type="body" idx="2"/>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 Sizes</a:t>
            </a:r>
            <a:endParaRPr/>
          </a:p>
        </p:txBody>
      </p:sp>
      <p:sp>
        <p:nvSpPr>
          <p:cNvPr id="412" name="Google Shape;412;p47"/>
          <p:cNvSpPr txBox="1">
            <a:spLocks noGrp="1"/>
          </p:cNvSpPr>
          <p:nvPr>
            <p:ph type="body" idx="4294967295"/>
          </p:nvPr>
        </p:nvSpPr>
        <p:spPr>
          <a:xfrm>
            <a:off x="457200" y="914400"/>
            <a:ext cx="8219100" cy="32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Think about device widths and CSS cascading. How would we target these?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42900" algn="l" rtl="0">
              <a:spcBef>
                <a:spcPts val="0"/>
              </a:spcBef>
              <a:spcAft>
                <a:spcPts val="0"/>
              </a:spcAft>
              <a:buSzPts val="1800"/>
              <a:buChar char="●"/>
            </a:pPr>
            <a:r>
              <a:rPr lang="en"/>
              <a:t>iPhone SE/iPhone 5S = 320px</a:t>
            </a:r>
            <a:endParaRPr/>
          </a:p>
          <a:p>
            <a:pPr marL="457200" lvl="0" indent="-342900" algn="l" rtl="0">
              <a:spcBef>
                <a:spcPts val="0"/>
              </a:spcBef>
              <a:spcAft>
                <a:spcPts val="0"/>
              </a:spcAft>
              <a:buSzPts val="1800"/>
              <a:buChar char="●"/>
            </a:pPr>
            <a:r>
              <a:rPr lang="en"/>
              <a:t>Galaxy/iPhone 6 = 380px - 400px</a:t>
            </a:r>
            <a:endParaRPr/>
          </a:p>
          <a:p>
            <a:pPr marL="457200" lvl="0" indent="-342900" algn="l" rtl="0">
              <a:spcBef>
                <a:spcPts val="0"/>
              </a:spcBef>
              <a:spcAft>
                <a:spcPts val="0"/>
              </a:spcAft>
              <a:buSzPts val="1800"/>
              <a:buChar char="●"/>
            </a:pPr>
            <a:r>
              <a:rPr lang="en"/>
              <a:t>iPhone 6+, Galaxy Note = 420px</a:t>
            </a:r>
            <a:endParaRPr/>
          </a:p>
          <a:p>
            <a:pPr marL="457200" lvl="0" indent="-342900" algn="l" rtl="0">
              <a:spcBef>
                <a:spcPts val="0"/>
              </a:spcBef>
              <a:spcAft>
                <a:spcPts val="0"/>
              </a:spcAft>
              <a:buSzPts val="1800"/>
              <a:buChar char="●"/>
            </a:pPr>
            <a:r>
              <a:rPr lang="en"/>
              <a:t>Phablet/tablet = 500px–650px</a:t>
            </a:r>
            <a:endParaRPr/>
          </a:p>
          <a:p>
            <a:pPr marL="457200" lvl="0" indent="-342900" algn="l" rtl="0">
              <a:spcBef>
                <a:spcPts val="0"/>
              </a:spcBef>
              <a:spcAft>
                <a:spcPts val="0"/>
              </a:spcAft>
              <a:buSzPts val="1800"/>
              <a:buChar char="●"/>
            </a:pPr>
            <a:r>
              <a:rPr lang="en"/>
              <a:t>iPad/iPad mini = 768px</a:t>
            </a:r>
            <a:endParaRPr/>
          </a:p>
          <a:p>
            <a:pPr marL="457200" lvl="0" indent="-342900" algn="l" rtl="0">
              <a:spcBef>
                <a:spcPts val="0"/>
              </a:spcBef>
              <a:spcAft>
                <a:spcPts val="0"/>
              </a:spcAft>
              <a:buSzPts val="1800"/>
              <a:buChar char="●"/>
            </a:pPr>
            <a:r>
              <a:rPr lang="en"/>
              <a:t>Laptops = 960px</a:t>
            </a:r>
            <a:r>
              <a:rPr lang="en">
                <a:solidFill>
                  <a:schemeClr val="dk1"/>
                </a:solidFill>
              </a:rPr>
              <a:t>–</a:t>
            </a:r>
            <a:r>
              <a:rPr lang="en"/>
              <a:t>1200px</a:t>
            </a:r>
            <a:endParaRPr/>
          </a:p>
          <a:p>
            <a:pPr marL="457200" lvl="0" indent="-342900" algn="l" rtl="0">
              <a:spcBef>
                <a:spcPts val="0"/>
              </a:spcBef>
              <a:spcAft>
                <a:spcPts val="0"/>
              </a:spcAft>
              <a:buSzPts val="1800"/>
              <a:buChar char="●"/>
            </a:pPr>
            <a:r>
              <a:rPr lang="en"/>
              <a:t>Desktops = 1024px</a:t>
            </a:r>
            <a:r>
              <a:rPr lang="en">
                <a:solidFill>
                  <a:schemeClr val="dk1"/>
                </a:solidFill>
              </a:rPr>
              <a:t>–</a:t>
            </a:r>
            <a:r>
              <a:rPr lang="en"/>
              <a:t>1800px</a:t>
            </a:r>
            <a:endParaRPr/>
          </a:p>
          <a:p>
            <a:pPr marL="0" lvl="0" indent="0" algn="l" rtl="0">
              <a:spcBef>
                <a:spcPts val="0"/>
              </a:spcBef>
              <a:spcAft>
                <a:spcPts val="0"/>
              </a:spcAft>
              <a:buNone/>
            </a:pPr>
            <a:endParaRPr/>
          </a:p>
        </p:txBody>
      </p:sp>
      <p:sp>
        <p:nvSpPr>
          <p:cNvPr id="413" name="Google Shape;413;p47"/>
          <p:cNvSpPr txBox="1">
            <a:spLocks noGrp="1"/>
          </p:cNvSpPr>
          <p:nvPr>
            <p:ph type="sldNum" idx="12"/>
          </p:nvPr>
        </p:nvSpPr>
        <p:spPr>
          <a:xfrm>
            <a:off x="457200" y="4662725"/>
            <a:ext cx="23721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r>
              <a:rPr lang="en"/>
              <a:t> | © 2020 General Assembly</a:t>
            </a:r>
            <a:endParaRPr/>
          </a:p>
        </p:txBody>
      </p:sp>
      <p:sp>
        <p:nvSpPr>
          <p:cNvPr id="414" name="Google Shape;414;p47"/>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title"/>
          </p:nvPr>
        </p:nvSpPr>
        <p:spPr>
          <a:xfrm>
            <a:off x="457200" y="280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Device Grouping</a:t>
            </a:r>
            <a:endParaRPr/>
          </a:p>
          <a:p>
            <a:pPr marL="0" lvl="0" indent="0" algn="l" rtl="0">
              <a:spcBef>
                <a:spcPts val="0"/>
              </a:spcBef>
              <a:spcAft>
                <a:spcPts val="0"/>
              </a:spcAft>
              <a:buNone/>
            </a:pPr>
            <a:endParaRPr/>
          </a:p>
        </p:txBody>
      </p:sp>
      <p:sp>
        <p:nvSpPr>
          <p:cNvPr id="420" name="Google Shape;420;p48"/>
          <p:cNvSpPr txBox="1">
            <a:spLocks noGrp="1"/>
          </p:cNvSpPr>
          <p:nvPr>
            <p:ph type="body" idx="1"/>
          </p:nvPr>
        </p:nvSpPr>
        <p:spPr>
          <a:xfrm>
            <a:off x="4572000" y="4712925"/>
            <a:ext cx="369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421" name="Google Shape;421;p48"/>
          <p:cNvPicPr preferRelativeResize="0"/>
          <p:nvPr/>
        </p:nvPicPr>
        <p:blipFill>
          <a:blip r:embed="rId3">
            <a:alphaModFix/>
          </a:blip>
          <a:stretch>
            <a:fillRect/>
          </a:stretch>
        </p:blipFill>
        <p:spPr>
          <a:xfrm>
            <a:off x="389575" y="853075"/>
            <a:ext cx="8364825" cy="3555051"/>
          </a:xfrm>
          <a:prstGeom prst="rect">
            <a:avLst/>
          </a:prstGeom>
          <a:noFill/>
          <a:ln>
            <a:noFill/>
          </a:ln>
        </p:spPr>
      </p:pic>
    </p:spTree>
  </p:cSld>
  <p:clrMapOvr>
    <a:masterClrMapping/>
  </p:clrMapOvr>
</p:sld>
</file>

<file path=ppt/theme/theme1.xml><?xml version="1.0" encoding="utf-8"?>
<a:theme xmlns:a="http://schemas.openxmlformats.org/drawingml/2006/main"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3642</Words>
  <Application>Microsoft Office PowerPoint</Application>
  <PresentationFormat>On-screen Show (16:9)</PresentationFormat>
  <Paragraphs>440</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Helvetica Neue</vt:lpstr>
      <vt:lpstr>Courier New</vt:lpstr>
      <vt:lpstr>Oswald</vt:lpstr>
      <vt:lpstr>Proxima Nova</vt:lpstr>
      <vt:lpstr>Verdana</vt:lpstr>
      <vt:lpstr>Arial</vt:lpstr>
      <vt:lpstr>Inconsolata</vt:lpstr>
      <vt:lpstr>GA Curriculum Template (7.20)</vt:lpstr>
      <vt:lpstr>Responsive Design</vt:lpstr>
      <vt:lpstr>PowerPoint Presentation</vt:lpstr>
      <vt:lpstr>Responsive Design and  Media Queries</vt:lpstr>
      <vt:lpstr>A Bit of Background</vt:lpstr>
      <vt:lpstr>Why?</vt:lpstr>
      <vt:lpstr>Why? (Cont.)</vt:lpstr>
      <vt:lpstr>Good Mobile Design: FTC.gov</vt:lpstr>
      <vt:lpstr>Screen Sizes</vt:lpstr>
      <vt:lpstr>Device Grouping </vt:lpstr>
      <vt:lpstr>Device Grouping</vt:lpstr>
      <vt:lpstr>Good Breakpoints</vt:lpstr>
      <vt:lpstr>Two Approaches to Responsive Design</vt:lpstr>
      <vt:lpstr>Viewport</vt:lpstr>
      <vt:lpstr>@media Query</vt:lpstr>
      <vt:lpstr>The Media Query</vt:lpstr>
      <vt:lpstr>Mobile-First</vt:lpstr>
      <vt:lpstr>Thinking Time</vt:lpstr>
      <vt:lpstr>Using Media Queries With Layout</vt:lpstr>
      <vt:lpstr>Targeting Non-Width Values</vt:lpstr>
      <vt:lpstr>Media Types</vt:lpstr>
      <vt:lpstr>Media Features (abridged)</vt:lpstr>
      <vt:lpstr>Compound Media Query With Type and Width</vt:lpstr>
      <vt:lpstr>The Media Query</vt:lpstr>
      <vt:lpstr>Another Approach: Separate Responsive Style Sheets</vt:lpstr>
      <vt:lpstr>Responsive Units and Typography</vt:lpstr>
      <vt:lpstr>em </vt:lpstr>
      <vt:lpstr>Sensible Usage</vt:lpstr>
      <vt:lpstr>Thinking Through It</vt:lpstr>
      <vt:lpstr>Avoid ems Within ems!</vt:lpstr>
      <vt:lpstr>There is rarely a compelling reason to use EM but there is often good reason to use REM.</vt:lpstr>
      <vt:lpstr>rem </vt:lpstr>
      <vt:lpstr>rem </vt:lpstr>
      <vt:lpstr>rem In Practice</vt:lpstr>
      <vt:lpstr>Additional Reading</vt:lpstr>
      <vt:lpstr>vh And vw Units</vt:lpstr>
      <vt:lpstr>Percentages vs. vh/vw Units</vt:lpstr>
      <vt:lpstr>Startup Matchmaker Member List</vt:lpstr>
      <vt:lpstr>Responsive Images</vt:lpstr>
      <vt:lpstr>Images Sized to Their Containers</vt:lpstr>
      <vt:lpstr>HTML srcset + sizes Attributes </vt:lpstr>
      <vt:lpstr>Code Sample: HTML srcset + sizes </vt:lpstr>
      <vt:lpstr>Responsive Background Images</vt:lpstr>
      <vt:lpstr>Responsive Image Investigation</vt:lpstr>
      <vt:lpstr>Responsive Navigation</vt:lpstr>
      <vt:lpstr>Add a Menu</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Design</dc:title>
  <cp:lastModifiedBy>Tor Johnson</cp:lastModifiedBy>
  <cp:revision>2</cp:revision>
  <dcterms:modified xsi:type="dcterms:W3CDTF">2023-06-09T16:43:57Z</dcterms:modified>
</cp:coreProperties>
</file>